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handoutMasterIdLst>
    <p:handoutMasterId r:id="rId5"/>
  </p:handoutMasterIdLst>
  <p:sldIdLst>
    <p:sldId id="261" r:id="rId2"/>
    <p:sldId id="260" r:id="rId3"/>
    <p:sldId id="263" r:id="rId4"/>
  </p:sldIdLst>
  <p:sldSz cx="7561263" cy="106934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1E4C6"/>
    <a:srgbClr val="DFE2C1"/>
    <a:srgbClr val="E7EAD1"/>
    <a:srgbClr val="EDEFDD"/>
    <a:srgbClr val="BDEB85"/>
    <a:srgbClr val="FFFF99"/>
    <a:srgbClr val="94C600"/>
    <a:srgbClr val="FF2D2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724" autoAdjust="0"/>
  </p:normalViewPr>
  <p:slideViewPr>
    <p:cSldViewPr>
      <p:cViewPr>
        <p:scale>
          <a:sx n="120" d="100"/>
          <a:sy n="120" d="100"/>
        </p:scale>
        <p:origin x="132" y="5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4302625" cy="340265"/>
          </a:xfrm>
          <a:prstGeom prst="rect">
            <a:avLst/>
          </a:prstGeom>
        </p:spPr>
        <p:txBody>
          <a:bodyPr vert="horz" lIns="91433" tIns="45717" rIns="91433" bIns="45717" rtlCol="0"/>
          <a:lstStyle>
            <a:lvl1pPr algn="l">
              <a:defRPr sz="1200"/>
            </a:lvl1pPr>
          </a:lstStyle>
          <a:p>
            <a:endParaRPr lang="fr-FR"/>
          </a:p>
        </p:txBody>
      </p:sp>
      <p:sp>
        <p:nvSpPr>
          <p:cNvPr id="3" name="Espace réservé de la date 2"/>
          <p:cNvSpPr>
            <a:spLocks noGrp="1"/>
          </p:cNvSpPr>
          <p:nvPr>
            <p:ph type="dt" sz="quarter" idx="1"/>
          </p:nvPr>
        </p:nvSpPr>
        <p:spPr>
          <a:xfrm>
            <a:off x="5621697" y="1"/>
            <a:ext cx="4302625" cy="340265"/>
          </a:xfrm>
          <a:prstGeom prst="rect">
            <a:avLst/>
          </a:prstGeom>
        </p:spPr>
        <p:txBody>
          <a:bodyPr vert="horz" lIns="91433" tIns="45717" rIns="91433" bIns="45717" rtlCol="0"/>
          <a:lstStyle>
            <a:lvl1pPr algn="r">
              <a:defRPr sz="1200"/>
            </a:lvl1pPr>
          </a:lstStyle>
          <a:p>
            <a:fld id="{D058B206-5DBF-45E6-A6EE-CBE266E06207}" type="datetimeFigureOut">
              <a:rPr lang="fr-FR" smtClean="0"/>
              <a:t>02/11/2020</a:t>
            </a:fld>
            <a:endParaRPr lang="fr-FR"/>
          </a:p>
        </p:txBody>
      </p:sp>
      <p:sp>
        <p:nvSpPr>
          <p:cNvPr id="4" name="Espace réservé du pied de page 3"/>
          <p:cNvSpPr>
            <a:spLocks noGrp="1"/>
          </p:cNvSpPr>
          <p:nvPr>
            <p:ph type="ftr" sz="quarter" idx="2"/>
          </p:nvPr>
        </p:nvSpPr>
        <p:spPr>
          <a:xfrm>
            <a:off x="1" y="6456325"/>
            <a:ext cx="4302625" cy="340264"/>
          </a:xfrm>
          <a:prstGeom prst="rect">
            <a:avLst/>
          </a:prstGeom>
        </p:spPr>
        <p:txBody>
          <a:bodyPr vert="horz" lIns="91433" tIns="45717" rIns="91433" bIns="45717"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1697" y="6456325"/>
            <a:ext cx="4302625" cy="340264"/>
          </a:xfrm>
          <a:prstGeom prst="rect">
            <a:avLst/>
          </a:prstGeom>
        </p:spPr>
        <p:txBody>
          <a:bodyPr vert="horz" lIns="91433" tIns="45717" rIns="91433" bIns="45717" rtlCol="0" anchor="b"/>
          <a:lstStyle>
            <a:lvl1pPr algn="r">
              <a:defRPr sz="1200"/>
            </a:lvl1pPr>
          </a:lstStyle>
          <a:p>
            <a:fld id="{0E39BBDA-422F-462C-B270-AC13FEAF3C9F}" type="slidenum">
              <a:rPr lang="fr-FR" smtClean="0"/>
              <a:t>‹N°›</a:t>
            </a:fld>
            <a:endParaRPr lang="fr-FR"/>
          </a:p>
        </p:txBody>
      </p:sp>
    </p:spTree>
    <p:extLst>
      <p:ext uri="{BB962C8B-B14F-4D97-AF65-F5344CB8AC3E}">
        <p14:creationId xmlns:p14="http://schemas.microsoft.com/office/powerpoint/2010/main" val="1851383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6"/>
            <a:ext cx="6427074" cy="2292150"/>
          </a:xfrm>
        </p:spPr>
        <p:txBody>
          <a:bodyPr/>
          <a:lstStyle/>
          <a:p>
            <a:r>
              <a:rPr lang="fr-FR" smtClean="0"/>
              <a:t>Modifiez le style du titre</a:t>
            </a:r>
            <a:endParaRPr lang="fr-FR"/>
          </a:p>
        </p:txBody>
      </p:sp>
      <p:sp>
        <p:nvSpPr>
          <p:cNvPr id="3" name="Sous-titr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A98AF03-7270-45C2-A683-C5E353EF01A5}" type="datetime4">
              <a:rPr lang="en-US" smtClean="0"/>
              <a:pPr/>
              <a:t>November 2, 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8B37D5FE-740C-46F5-801A-FA5477D9711F}" type="slidenum">
              <a:rPr lang="en-US" smtClean="0"/>
              <a:pPr/>
              <a:t>‹N°›</a:t>
            </a:fld>
            <a:endParaRPr lang="en-US" dirty="0"/>
          </a:p>
        </p:txBody>
      </p:sp>
    </p:spTree>
    <p:extLst>
      <p:ext uri="{BB962C8B-B14F-4D97-AF65-F5344CB8AC3E}">
        <p14:creationId xmlns:p14="http://schemas.microsoft.com/office/powerpoint/2010/main" val="194037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FB5AFD-D735-4504-A039-ADEBB6448D55}" type="datetime4">
              <a:rPr lang="en-US" smtClean="0"/>
              <a:pPr/>
              <a:t>November 2, 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251735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1916" y="428232"/>
            <a:ext cx="1701284" cy="912404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78063" y="428232"/>
            <a:ext cx="4977831" cy="912404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5C8118-FB93-4E87-B380-0175F2FE2167}" type="datetime4">
              <a:rPr lang="en-US" smtClean="0"/>
              <a:pPr/>
              <a:t>November 2, 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2303783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A93482-8E69-40F7-BCAD-5662A6CADB27}" type="datetime4">
              <a:rPr lang="en-US" smtClean="0"/>
              <a:pPr/>
              <a:t>November 2, 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1249492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7" y="6871500"/>
            <a:ext cx="6427074" cy="2123828"/>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BB7EAE1-CAAC-4AEF-919E-158692B1E55E}" type="datetime4">
              <a:rPr lang="en-US" smtClean="0"/>
              <a:pPr/>
              <a:t>November 2, 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279983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78063"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843642"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525A706-D8F2-4D1A-855A-CADC92600C26}" type="datetime4">
              <a:rPr lang="en-US" smtClean="0"/>
              <a:pPr/>
              <a:t>November 2, 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376060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9B4F123-1704-49AC-9D15-C4B1462B8014}" type="datetime4">
              <a:rPr lang="en-US" smtClean="0"/>
              <a:pPr/>
              <a:t>November 2, 2020</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235806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127EC2-47FB-48A1-8644-C8A81DDAA119}" type="datetime4">
              <a:rPr lang="en-US" smtClean="0"/>
              <a:pPr/>
              <a:t>November 2, 2020</a:t>
            </a:fld>
            <a:endParaRPr lang="en-US"/>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186807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E3EC3ED-7435-49F9-84C8-03CCA2F8DEDB}" type="datetime4">
              <a:rPr lang="en-US" smtClean="0"/>
              <a:pPr/>
              <a:t>November 2, 2020</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2685659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6"/>
            <a:ext cx="2487603" cy="181193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FC49BF1-FCD3-4395-8FF6-0047AF66228E}" type="datetime4">
              <a:rPr lang="en-US" smtClean="0"/>
              <a:pPr/>
              <a:t>November 2, 2020</a:t>
            </a:fld>
            <a:endParaRPr lang="en-US"/>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267869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A861222-2C8B-4501-BE87-6797EC025925}" type="datetime4">
              <a:rPr lang="en-US" smtClean="0"/>
              <a:pPr/>
              <a:t>November 2, 2020</a:t>
            </a:fld>
            <a:endParaRPr lang="en-US"/>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930761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extLst>
              <a:ext uri="{BEBA8EAE-BF5A-486C-A8C5-ECC9F3942E4B}">
                <a14:imgProps xmlns:a14="http://schemas.microsoft.com/office/drawing/2010/main">
                  <a14:imgLayer r:embed="rId14">
                    <a14:imgEffect>
                      <a14:artisticPaintBrush/>
                    </a14:imgEffect>
                    <a14:imgEffect>
                      <a14:sharpenSoften amount="25000"/>
                    </a14:imgEffect>
                    <a14:imgEffect>
                      <a14:colorTemperature colorTemp="6000"/>
                    </a14:imgEffect>
                    <a14:imgEffect>
                      <a14:saturation sat="10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01193-8287-4834-A286-6B880643E934}" type="datetime4">
              <a:rPr lang="en-US" smtClean="0"/>
              <a:pPr/>
              <a:t>November 2, 2020</a:t>
            </a:fld>
            <a:endParaRPr lang="en-US"/>
          </a:p>
        </p:txBody>
      </p:sp>
      <p:sp>
        <p:nvSpPr>
          <p:cNvPr id="5" name="Espace réservé du pied de page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7D5FE-740C-46F5-801A-FA5477D9711F}" type="slidenum">
              <a:rPr lang="en-US" smtClean="0"/>
              <a:pPr/>
              <a:t>‹N°›</a:t>
            </a:fld>
            <a:endParaRPr lang="en-US"/>
          </a:p>
        </p:txBody>
      </p:sp>
    </p:spTree>
    <p:extLst>
      <p:ext uri="{BB962C8B-B14F-4D97-AF65-F5344CB8AC3E}">
        <p14:creationId xmlns:p14="http://schemas.microsoft.com/office/powerpoint/2010/main" val="204021588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jpe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3.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2.jpeg"/><Relationship Id="rId5" Type="http://schemas.openxmlformats.org/officeDocument/2006/relationships/image" Target="../media/image7.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e 10"/>
          <p:cNvGrpSpPr/>
          <p:nvPr/>
        </p:nvGrpSpPr>
        <p:grpSpPr>
          <a:xfrm>
            <a:off x="468263" y="30034"/>
            <a:ext cx="6624000" cy="10280709"/>
            <a:chOff x="468263" y="-2561"/>
            <a:chExt cx="6624000" cy="10280709"/>
          </a:xfrm>
        </p:grpSpPr>
        <p:sp>
          <p:nvSpPr>
            <p:cNvPr id="7" name="Rectangle 6"/>
            <p:cNvSpPr/>
            <p:nvPr/>
          </p:nvSpPr>
          <p:spPr>
            <a:xfrm>
              <a:off x="468263" y="378148"/>
              <a:ext cx="6624000" cy="9900000"/>
            </a:xfrm>
            <a:prstGeom prst="rect">
              <a:avLst/>
            </a:prstGeom>
            <a:solidFill>
              <a:schemeClr val="bg1">
                <a:alpha val="50000"/>
              </a:schemeClr>
            </a:solidFill>
            <a:ln w="3175"/>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8" name="Rectangle 7"/>
            <p:cNvSpPr/>
            <p:nvPr/>
          </p:nvSpPr>
          <p:spPr>
            <a:xfrm>
              <a:off x="4032489" y="6428"/>
              <a:ext cx="2952688" cy="936000"/>
            </a:xfrm>
            <a:prstGeom prst="rect">
              <a:avLst/>
            </a:prstGeom>
            <a:solidFill>
              <a:schemeClr val="bg2">
                <a:lumMod val="20000"/>
                <a:lumOff val="80000"/>
              </a:schemeClr>
            </a:solidFill>
            <a:ln w="635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9" name="Rectangle 8"/>
            <p:cNvSpPr/>
            <p:nvPr/>
          </p:nvSpPr>
          <p:spPr>
            <a:xfrm>
              <a:off x="4119395" y="-2561"/>
              <a:ext cx="2808672" cy="864000"/>
            </a:xfrm>
            <a:prstGeom prst="rect">
              <a:avLst/>
            </a:prstGeom>
            <a:solidFill>
              <a:schemeClr val="accent1">
                <a:lumMod val="50000"/>
              </a:schemeClr>
            </a:solidFill>
            <a:ln w="6350"/>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grpSp>
      <p:sp>
        <p:nvSpPr>
          <p:cNvPr id="12" name="Titre 1"/>
          <p:cNvSpPr>
            <a:spLocks noGrp="1"/>
          </p:cNvSpPr>
          <p:nvPr>
            <p:ph type="title"/>
          </p:nvPr>
        </p:nvSpPr>
        <p:spPr>
          <a:xfrm>
            <a:off x="468263" y="378149"/>
            <a:ext cx="5808829" cy="864095"/>
          </a:xfrm>
        </p:spPr>
        <p:txBody>
          <a:bodyPr>
            <a:noAutofit/>
          </a:bodyPr>
          <a:lstStyle/>
          <a:p>
            <a:pPr algn="l">
              <a:defRPr/>
            </a:pPr>
            <a:r>
              <a:rPr lang="fr-FR" altLang="fr-FR" sz="1600" b="1" dirty="0" smtClean="0">
                <a:ln w="1905"/>
                <a:solidFill>
                  <a:schemeClr val="accent6"/>
                </a:solidFill>
                <a:effectLst>
                  <a:innerShdw blurRad="69850" dist="43180" dir="5400000">
                    <a:srgbClr val="000000">
                      <a:alpha val="65000"/>
                    </a:srgbClr>
                  </a:innerShdw>
                </a:effectLst>
                <a:latin typeface="Century Gothic" panose="020B0502020202020204" pitchFamily="34" charset="0"/>
              </a:rPr>
              <a:t>Les </a:t>
            </a:r>
            <a:r>
              <a:rPr lang="fr-FR" altLang="fr-FR" sz="1600" b="1" dirty="0">
                <a:ln w="1905"/>
                <a:solidFill>
                  <a:schemeClr val="accent6"/>
                </a:solidFill>
                <a:effectLst>
                  <a:innerShdw blurRad="69850" dist="43180" dir="5400000">
                    <a:srgbClr val="000000">
                      <a:alpha val="65000"/>
                    </a:srgbClr>
                  </a:innerShdw>
                </a:effectLst>
                <a:latin typeface="Century Gothic" panose="020B0502020202020204" pitchFamily="34" charset="0"/>
              </a:rPr>
              <a:t>Variétés </a:t>
            </a:r>
            <a:r>
              <a:rPr lang="fr-FR" altLang="fr-FR" sz="1600" b="1" dirty="0" smtClean="0">
                <a:ln w="1905"/>
                <a:solidFill>
                  <a:schemeClr val="accent6"/>
                </a:solidFill>
                <a:effectLst>
                  <a:innerShdw blurRad="69850" dist="43180" dir="5400000">
                    <a:srgbClr val="000000">
                      <a:alpha val="65000"/>
                    </a:srgbClr>
                  </a:innerShdw>
                </a:effectLst>
                <a:latin typeface="Century Gothic" panose="020B0502020202020204" pitchFamily="34" charset="0"/>
              </a:rPr>
              <a:t>2021</a:t>
            </a:r>
            <a:r>
              <a:rPr lang="fr-FR" altLang="fr-FR" sz="1600" b="1" dirty="0">
                <a:ln w="1905"/>
                <a:solidFill>
                  <a:schemeClr val="accent6"/>
                </a:solidFill>
                <a:effectLst>
                  <a:innerShdw blurRad="69850" dist="43180" dir="5400000">
                    <a:srgbClr val="000000">
                      <a:alpha val="65000"/>
                    </a:srgbClr>
                  </a:innerShdw>
                </a:effectLst>
                <a:latin typeface="Century Gothic" panose="020B0502020202020204" pitchFamily="34" charset="0"/>
              </a:rPr>
              <a:t/>
            </a:r>
            <a:br>
              <a:rPr lang="fr-FR" altLang="fr-FR" sz="1600" b="1" dirty="0">
                <a:ln w="1905"/>
                <a:solidFill>
                  <a:schemeClr val="accent6"/>
                </a:solidFill>
                <a:effectLst>
                  <a:innerShdw blurRad="69850" dist="43180" dir="5400000">
                    <a:srgbClr val="000000">
                      <a:alpha val="65000"/>
                    </a:srgbClr>
                  </a:innerShdw>
                </a:effectLst>
                <a:latin typeface="Century Gothic" panose="020B0502020202020204" pitchFamily="34" charset="0"/>
              </a:rPr>
            </a:br>
            <a:r>
              <a:rPr lang="fr-FR" altLang="fr-FR" sz="1600" b="1" dirty="0">
                <a:ln w="1905"/>
                <a:solidFill>
                  <a:schemeClr val="accent6"/>
                </a:solidFill>
                <a:effectLst>
                  <a:innerShdw blurRad="69850" dist="43180" dir="5400000">
                    <a:srgbClr val="000000">
                      <a:alpha val="65000"/>
                    </a:srgbClr>
                  </a:innerShdw>
                </a:effectLst>
                <a:latin typeface="Century Gothic" panose="020B0502020202020204" pitchFamily="34" charset="0"/>
              </a:rPr>
              <a:t>Type Charentais jaune</a:t>
            </a:r>
            <a:br>
              <a:rPr lang="fr-FR" altLang="fr-FR" sz="1600" b="1" dirty="0">
                <a:ln w="1905"/>
                <a:solidFill>
                  <a:schemeClr val="accent6"/>
                </a:solidFill>
                <a:effectLst>
                  <a:innerShdw blurRad="69850" dist="43180" dir="5400000">
                    <a:srgbClr val="000000">
                      <a:alpha val="65000"/>
                    </a:srgbClr>
                  </a:innerShdw>
                </a:effectLst>
                <a:latin typeface="Century Gothic" panose="020B0502020202020204" pitchFamily="34" charset="0"/>
              </a:rPr>
            </a:br>
            <a:r>
              <a:rPr lang="fr-FR" altLang="fr-FR" sz="1600" b="1" dirty="0">
                <a:ln w="1905"/>
                <a:solidFill>
                  <a:schemeClr val="accent6"/>
                </a:solidFill>
                <a:effectLst>
                  <a:innerShdw blurRad="69850" dist="43180" dir="5400000">
                    <a:srgbClr val="000000">
                      <a:alpha val="65000"/>
                    </a:srgbClr>
                  </a:innerShdw>
                </a:effectLst>
                <a:latin typeface="Century Gothic" panose="020B0502020202020204" pitchFamily="34" charset="0"/>
              </a:rPr>
              <a:t>Bassin de Production </a:t>
            </a:r>
            <a:r>
              <a:rPr lang="fr-FR" altLang="fr-FR" sz="1600" b="1" dirty="0" smtClean="0">
                <a:ln w="1905"/>
                <a:solidFill>
                  <a:schemeClr val="accent6"/>
                </a:solidFill>
                <a:effectLst>
                  <a:innerShdw blurRad="69850" dist="43180" dir="5400000">
                    <a:srgbClr val="000000">
                      <a:alpha val="65000"/>
                    </a:srgbClr>
                  </a:innerShdw>
                </a:effectLst>
                <a:latin typeface="Century Gothic" panose="020B0502020202020204" pitchFamily="34" charset="0"/>
              </a:rPr>
              <a:t>Centre-Ouest</a:t>
            </a:r>
            <a:endParaRPr lang="fr-FR" sz="4000" dirty="0">
              <a:solidFill>
                <a:schemeClr val="accent6"/>
              </a:solidFill>
              <a:latin typeface="Century Gothic" panose="020B0502020202020204" pitchFamily="34" charset="0"/>
            </a:endParaRPr>
          </a:p>
        </p:txBody>
      </p:sp>
      <p:sp>
        <p:nvSpPr>
          <p:cNvPr id="13" name="ZoneTexte 12"/>
          <p:cNvSpPr txBox="1"/>
          <p:nvPr/>
        </p:nvSpPr>
        <p:spPr>
          <a:xfrm>
            <a:off x="4338290" y="77314"/>
            <a:ext cx="2406689" cy="769441"/>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r-FR" sz="4400" b="1" kern="10" dirty="0" smtClean="0">
                <a:ln w="50800"/>
                <a:solidFill>
                  <a:srgbClr val="E1E4C6"/>
                </a:solidFill>
                <a:latin typeface="Arial Black"/>
              </a:rPr>
              <a:t>Melon</a:t>
            </a:r>
            <a:endParaRPr lang="fr-FR" sz="4400" b="1" dirty="0">
              <a:ln w="50800"/>
              <a:solidFill>
                <a:srgbClr val="E1E4C6"/>
              </a:solidFill>
            </a:endParaRPr>
          </a:p>
        </p:txBody>
      </p:sp>
      <p:sp>
        <p:nvSpPr>
          <p:cNvPr id="14" name="Espace réservé du contenu 2"/>
          <p:cNvSpPr>
            <a:spLocks noGrp="1"/>
          </p:cNvSpPr>
          <p:nvPr>
            <p:ph idx="1"/>
          </p:nvPr>
        </p:nvSpPr>
        <p:spPr>
          <a:xfrm>
            <a:off x="555886" y="3016319"/>
            <a:ext cx="3168352" cy="1656184"/>
          </a:xfrm>
          <a:solidFill>
            <a:schemeClr val="accent6">
              <a:lumMod val="40000"/>
              <a:lumOff val="60000"/>
            </a:schemeClr>
          </a:solidFill>
        </p:spPr>
        <p:txBody>
          <a:bodyPr>
            <a:noAutofit/>
          </a:bodyPr>
          <a:lstStyle/>
          <a:p>
            <a:pPr marL="68580" indent="0" algn="just">
              <a:buNone/>
            </a:pPr>
            <a:r>
              <a:rPr lang="fr-FR" altLang="fr-FR" sz="1000" dirty="0">
                <a:solidFill>
                  <a:schemeClr val="tx1"/>
                </a:solidFill>
                <a:latin typeface="Calibri" panose="020F0502020204030204" pitchFamily="34" charset="0"/>
                <a:cs typeface="Arial" panose="020B0604020202020204" pitchFamily="34" charset="0"/>
              </a:rPr>
              <a:t>Cet </a:t>
            </a:r>
            <a:r>
              <a:rPr lang="fr-FR" altLang="fr-FR" sz="1000" b="1" u="sng" dirty="0">
                <a:solidFill>
                  <a:schemeClr val="tx1"/>
                </a:solidFill>
                <a:latin typeface="Calibri" panose="020F0502020204030204" pitchFamily="34" charset="0"/>
                <a:cs typeface="Arial" panose="020B0604020202020204" pitchFamily="34" charset="0"/>
              </a:rPr>
              <a:t>outil d’aide à la décision</a:t>
            </a:r>
            <a:r>
              <a:rPr lang="fr-FR" altLang="fr-FR" sz="1000" dirty="0">
                <a:solidFill>
                  <a:schemeClr val="tx1"/>
                </a:solidFill>
                <a:latin typeface="Calibri" panose="020F0502020204030204" pitchFamily="34" charset="0"/>
                <a:cs typeface="Arial" panose="020B0604020202020204" pitchFamily="34" charset="0"/>
              </a:rPr>
              <a:t> a été réalisé à partir des essais mis en place par les stations d’expérimentation légumière : </a:t>
            </a:r>
            <a:r>
              <a:rPr lang="fr-FR" altLang="fr-FR" sz="1000" b="1" dirty="0" smtClean="0">
                <a:solidFill>
                  <a:schemeClr val="tx1"/>
                </a:solidFill>
                <a:latin typeface="Calibri" panose="020F0502020204030204" pitchFamily="34" charset="0"/>
                <a:cs typeface="Arial" panose="020B0604020202020204" pitchFamily="34" charset="0"/>
              </a:rPr>
              <a:t>ACPEL </a:t>
            </a:r>
            <a:r>
              <a:rPr lang="fr-FR" altLang="fr-FR" sz="1000" dirty="0" smtClean="0">
                <a:solidFill>
                  <a:schemeClr val="tx1"/>
                </a:solidFill>
                <a:latin typeface="Calibri" panose="020F0502020204030204" pitchFamily="34" charset="0"/>
                <a:cs typeface="Arial" panose="020B0604020202020204" pitchFamily="34" charset="0"/>
              </a:rPr>
              <a:t>(Nouvelle-Aquitaine), </a:t>
            </a:r>
            <a:r>
              <a:rPr lang="fr-FR" altLang="fr-FR" sz="1000" b="1" dirty="0" smtClean="0">
                <a:solidFill>
                  <a:schemeClr val="tx1"/>
                </a:solidFill>
                <a:latin typeface="Calibri" panose="020F0502020204030204" pitchFamily="34" charset="0"/>
                <a:cs typeface="Arial" panose="020B0604020202020204" pitchFamily="34" charset="0"/>
              </a:rPr>
              <a:t>ARELPAL </a:t>
            </a:r>
            <a:r>
              <a:rPr lang="fr-FR" altLang="fr-FR" sz="1000" dirty="0" smtClean="0">
                <a:solidFill>
                  <a:schemeClr val="tx1"/>
                </a:solidFill>
                <a:latin typeface="Calibri" panose="020F0502020204030204" pitchFamily="34" charset="0"/>
                <a:cs typeface="Arial" panose="020B0604020202020204" pitchFamily="34" charset="0"/>
              </a:rPr>
              <a:t>(Pays de Loire), </a:t>
            </a:r>
            <a:r>
              <a:rPr lang="fr-FR" altLang="fr-FR" sz="1000" b="1" dirty="0" smtClean="0">
                <a:solidFill>
                  <a:schemeClr val="tx1"/>
                </a:solidFill>
                <a:latin typeface="Calibri" panose="020F0502020204030204" pitchFamily="34" charset="0"/>
                <a:cs typeface="Arial" panose="020B0604020202020204" pitchFamily="34" charset="0"/>
              </a:rPr>
              <a:t>INVENIO </a:t>
            </a:r>
            <a:r>
              <a:rPr lang="fr-FR" altLang="fr-FR" sz="1000" dirty="0">
                <a:latin typeface="Calibri" panose="020F0502020204030204" pitchFamily="34" charset="0"/>
                <a:cs typeface="Arial" panose="020B0604020202020204" pitchFamily="34" charset="0"/>
              </a:rPr>
              <a:t>(</a:t>
            </a:r>
            <a:r>
              <a:rPr lang="fr-FR" altLang="fr-FR" sz="1000" dirty="0" smtClean="0">
                <a:latin typeface="Calibri" panose="020F0502020204030204" pitchFamily="34" charset="0"/>
                <a:cs typeface="Arial" panose="020B0604020202020204" pitchFamily="34" charset="0"/>
              </a:rPr>
              <a:t>Nouvelle-Aquitaine) et des </a:t>
            </a:r>
            <a:r>
              <a:rPr lang="fr-FR" altLang="fr-FR" sz="1000" dirty="0" smtClean="0">
                <a:solidFill>
                  <a:schemeClr val="tx1"/>
                </a:solidFill>
                <a:latin typeface="Calibri" panose="020F0502020204030204" pitchFamily="34" charset="0"/>
                <a:cs typeface="Arial" panose="020B0604020202020204" pitchFamily="34" charset="0"/>
              </a:rPr>
              <a:t>observations de terrain des </a:t>
            </a:r>
            <a:r>
              <a:rPr lang="fr-FR" altLang="fr-FR" sz="1000" b="1" dirty="0" smtClean="0">
                <a:solidFill>
                  <a:schemeClr val="tx1"/>
                </a:solidFill>
                <a:latin typeface="Calibri" panose="020F0502020204030204" pitchFamily="34" charset="0"/>
                <a:cs typeface="Arial" panose="020B0604020202020204" pitchFamily="34" charset="0"/>
              </a:rPr>
              <a:t>Chambres d’Agriculture</a:t>
            </a:r>
            <a:r>
              <a:rPr lang="fr-FR" altLang="fr-FR" sz="1000" dirty="0" smtClean="0">
                <a:solidFill>
                  <a:schemeClr val="tx1"/>
                </a:solidFill>
                <a:latin typeface="Calibri" panose="020F0502020204030204" pitchFamily="34" charset="0"/>
                <a:cs typeface="Arial" panose="020B0604020202020204" pitchFamily="34" charset="0"/>
              </a:rPr>
              <a:t> : Charente, Charente-Maritime, Vienne, Indre-et-Loire et Vendée.</a:t>
            </a:r>
          </a:p>
          <a:p>
            <a:pPr marL="68580" indent="0" algn="just">
              <a:buNone/>
            </a:pPr>
            <a:r>
              <a:rPr lang="fr-FR" altLang="fr-FR" sz="1000" b="1" dirty="0" smtClean="0">
                <a:solidFill>
                  <a:schemeClr val="tx1"/>
                </a:solidFill>
                <a:latin typeface="Calibri" panose="020F0502020204030204" pitchFamily="34" charset="0"/>
                <a:cs typeface="Arial" panose="020B0604020202020204" pitchFamily="34" charset="0"/>
              </a:rPr>
              <a:t>Cette </a:t>
            </a:r>
            <a:r>
              <a:rPr lang="fr-FR" altLang="fr-FR" sz="1000" b="1" dirty="0">
                <a:solidFill>
                  <a:schemeClr val="tx1"/>
                </a:solidFill>
                <a:latin typeface="Calibri" panose="020F0502020204030204" pitchFamily="34" charset="0"/>
                <a:cs typeface="Arial" panose="020B0604020202020204" pitchFamily="34" charset="0"/>
              </a:rPr>
              <a:t>fiche est élaborée à partir des données techniques de production, mais elle ne peut pas prendre en compte tous les critères post-récolte</a:t>
            </a:r>
            <a:r>
              <a:rPr lang="fr-FR" altLang="fr-FR" sz="1000" b="1" dirty="0" smtClean="0">
                <a:solidFill>
                  <a:schemeClr val="tx1"/>
                </a:solidFill>
                <a:latin typeface="Calibri" panose="020F0502020204030204" pitchFamily="34" charset="0"/>
                <a:cs typeface="Arial" panose="020B0604020202020204" pitchFamily="34" charset="0"/>
              </a:rPr>
              <a:t>.</a:t>
            </a:r>
            <a:endParaRPr lang="fr-FR" altLang="fr-FR" sz="1000" b="1" dirty="0">
              <a:solidFill>
                <a:schemeClr val="tx1"/>
              </a:solidFill>
              <a:latin typeface="Calibri" panose="020F0502020204030204" pitchFamily="34" charset="0"/>
              <a:cs typeface="Arial" panose="020B0604020202020204" pitchFamily="34" charset="0"/>
            </a:endParaRPr>
          </a:p>
        </p:txBody>
      </p:sp>
      <p:sp>
        <p:nvSpPr>
          <p:cNvPr id="15" name="Espace réservé du contenu 2"/>
          <p:cNvSpPr txBox="1">
            <a:spLocks/>
          </p:cNvSpPr>
          <p:nvPr/>
        </p:nvSpPr>
        <p:spPr>
          <a:xfrm>
            <a:off x="3794192" y="2826420"/>
            <a:ext cx="3168352" cy="2088232"/>
          </a:xfrm>
          <a:prstGeom prst="rect">
            <a:avLst/>
          </a:prstGeom>
          <a:solidFill>
            <a:schemeClr val="accent6">
              <a:lumMod val="40000"/>
              <a:lumOff val="60000"/>
            </a:schemeClr>
          </a:solidFill>
        </p:spPr>
        <p:txBody>
          <a:bodyPr vert="horz" wrap="square" lIns="72000" tIns="72000" rIns="72000" bIns="36000" rtlCol="0" anchor="ctr" anchorCtr="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just">
              <a:buNone/>
            </a:pPr>
            <a:r>
              <a:rPr lang="fr-FR" altLang="fr-FR" sz="900" b="1" dirty="0">
                <a:solidFill>
                  <a:schemeClr val="tx1"/>
                </a:solidFill>
                <a:latin typeface="Calibri" panose="020F0502020204030204" pitchFamily="34" charset="0"/>
              </a:rPr>
              <a:t>La liste présentée ci-dessous n'est pas exhaustive et ne constitue pas une préconisation directe : </a:t>
            </a:r>
            <a:r>
              <a:rPr lang="fr-FR" altLang="fr-FR" sz="900" dirty="0">
                <a:solidFill>
                  <a:schemeClr val="tx1"/>
                </a:solidFill>
                <a:latin typeface="Calibri" panose="020F0502020204030204" pitchFamily="34" charset="0"/>
              </a:rPr>
              <a:t>au niveau de l'exploitation, le choix des variétés devra tenir compte des spécificités, notamment </a:t>
            </a:r>
            <a:r>
              <a:rPr lang="fr-FR" altLang="fr-FR" sz="900" dirty="0" smtClean="0">
                <a:solidFill>
                  <a:schemeClr val="tx1"/>
                </a:solidFill>
                <a:latin typeface="Calibri" panose="020F0502020204030204" pitchFamily="34" charset="0"/>
              </a:rPr>
              <a:t>les </a:t>
            </a:r>
            <a:r>
              <a:rPr lang="fr-FR" altLang="fr-FR" sz="900" dirty="0">
                <a:solidFill>
                  <a:schemeClr val="tx1"/>
                </a:solidFill>
                <a:latin typeface="Calibri" panose="020F0502020204030204" pitchFamily="34" charset="0"/>
              </a:rPr>
              <a:t>conditions </a:t>
            </a:r>
            <a:r>
              <a:rPr lang="fr-FR" altLang="fr-FR" sz="900" dirty="0" err="1">
                <a:solidFill>
                  <a:schemeClr val="tx1"/>
                </a:solidFill>
                <a:latin typeface="Calibri" panose="020F0502020204030204" pitchFamily="34" charset="0"/>
              </a:rPr>
              <a:t>pédo-climatiques</a:t>
            </a:r>
            <a:r>
              <a:rPr lang="fr-FR" altLang="fr-FR" sz="900" dirty="0">
                <a:solidFill>
                  <a:schemeClr val="tx1"/>
                </a:solidFill>
                <a:latin typeface="Calibri" panose="020F0502020204030204" pitchFamily="34" charset="0"/>
              </a:rPr>
              <a:t> (Charentes, Vendée, Poitou</a:t>
            </a:r>
            <a:r>
              <a:rPr lang="fr-FR" altLang="fr-FR" sz="900" dirty="0" smtClean="0">
                <a:solidFill>
                  <a:schemeClr val="tx1"/>
                </a:solidFill>
                <a:latin typeface="Calibri" panose="020F0502020204030204" pitchFamily="34" charset="0"/>
              </a:rPr>
              <a:t>). </a:t>
            </a:r>
          </a:p>
          <a:p>
            <a:pPr marL="68580" indent="0" algn="just">
              <a:buNone/>
            </a:pPr>
            <a:r>
              <a:rPr lang="fr-FR" altLang="fr-FR" sz="900" dirty="0" smtClean="0">
                <a:solidFill>
                  <a:schemeClr val="tx1"/>
                </a:solidFill>
                <a:latin typeface="Calibri" panose="020F0502020204030204" pitchFamily="34" charset="0"/>
              </a:rPr>
              <a:t>Pour la constitution de cette fiche, les </a:t>
            </a:r>
            <a:r>
              <a:rPr lang="fr-FR" altLang="fr-FR" sz="900" b="1" dirty="0" smtClean="0">
                <a:solidFill>
                  <a:schemeClr val="tx1"/>
                </a:solidFill>
                <a:latin typeface="Calibri" panose="020F0502020204030204" pitchFamily="34" charset="0"/>
              </a:rPr>
              <a:t>critères du choix variétal </a:t>
            </a:r>
            <a:r>
              <a:rPr lang="fr-FR" altLang="fr-FR" sz="900" dirty="0" smtClean="0">
                <a:solidFill>
                  <a:schemeClr val="tx1"/>
                </a:solidFill>
                <a:latin typeface="Calibri" panose="020F0502020204030204" pitchFamily="34" charset="0"/>
              </a:rPr>
              <a:t>repose prioritairement sur les aspects gustatifs, une chair pas trop ferme, une plante rustique, une facilité de cueille, ainsi qu’une production pas trop groupée.</a:t>
            </a:r>
          </a:p>
          <a:p>
            <a:pPr marL="68580" indent="0" algn="just">
              <a:buNone/>
            </a:pPr>
            <a:r>
              <a:rPr lang="fr-FR" altLang="fr-FR" sz="900" dirty="0">
                <a:solidFill>
                  <a:schemeClr val="tx1"/>
                </a:solidFill>
                <a:latin typeface="Calibri" panose="020F0502020204030204" pitchFamily="34" charset="0"/>
              </a:rPr>
              <a:t>Les notations de comportement variétal aux maladies sont issues des résultats d’essais obtenus sur le terrain, dans le cadre du projet CASDAR MELVARESI (2019-2021).</a:t>
            </a:r>
          </a:p>
          <a:p>
            <a:pPr marL="68580" indent="0" algn="just">
              <a:buNone/>
            </a:pPr>
            <a:r>
              <a:rPr lang="fr-FR" altLang="fr-FR" sz="900" dirty="0" smtClean="0">
                <a:solidFill>
                  <a:schemeClr val="tx1"/>
                </a:solidFill>
                <a:latin typeface="Calibri" panose="020F0502020204030204" pitchFamily="34" charset="0"/>
              </a:rPr>
              <a:t>Les </a:t>
            </a:r>
            <a:r>
              <a:rPr lang="fr-FR" altLang="fr-FR" sz="900" dirty="0">
                <a:solidFill>
                  <a:schemeClr val="tx1"/>
                </a:solidFill>
                <a:latin typeface="Calibri" panose="020F0502020204030204" pitchFamily="34" charset="0"/>
              </a:rPr>
              <a:t>mentions    et    sont données officiellement par le semencier</a:t>
            </a:r>
            <a:r>
              <a:rPr lang="fr-FR" altLang="fr-FR" sz="900" dirty="0" smtClean="0">
                <a:solidFill>
                  <a:schemeClr val="tx1"/>
                </a:solidFill>
                <a:latin typeface="Calibri" panose="020F0502020204030204" pitchFamily="34" charset="0"/>
              </a:rPr>
              <a:t>.</a:t>
            </a:r>
            <a:endParaRPr lang="fr-FR" altLang="fr-FR" sz="900" dirty="0">
              <a:solidFill>
                <a:schemeClr val="tx1"/>
              </a:solidFill>
              <a:latin typeface="Calibri" panose="020F0502020204030204" pitchFamily="34" charset="0"/>
            </a:endParaRPr>
          </a:p>
        </p:txBody>
      </p:sp>
      <p:sp>
        <p:nvSpPr>
          <p:cNvPr id="16" name="Rectangle 685"/>
          <p:cNvSpPr>
            <a:spLocks noChangeArrowheads="1"/>
          </p:cNvSpPr>
          <p:nvPr/>
        </p:nvSpPr>
        <p:spPr bwMode="auto">
          <a:xfrm>
            <a:off x="522289" y="4986660"/>
            <a:ext cx="6500020" cy="508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9936" tIns="38412" rIns="49936" bIns="7682" anchor="ctr">
            <a:spAutoFit/>
          </a:bodyPr>
          <a:lstStyle>
            <a:lvl1pPr defTabSz="895350" eaLnBrk="0" hangingPunct="0">
              <a:tabLst>
                <a:tab pos="222250" algn="l"/>
              </a:tabLst>
              <a:defRPr>
                <a:solidFill>
                  <a:schemeClr val="tx1"/>
                </a:solidFill>
                <a:latin typeface="Arial" charset="0"/>
              </a:defRPr>
            </a:lvl1pPr>
            <a:lvl2pPr marL="742950" indent="-285750" defTabSz="895350" eaLnBrk="0" hangingPunct="0">
              <a:tabLst>
                <a:tab pos="222250" algn="l"/>
              </a:tabLst>
              <a:defRPr>
                <a:solidFill>
                  <a:schemeClr val="tx1"/>
                </a:solidFill>
                <a:latin typeface="Arial" charset="0"/>
              </a:defRPr>
            </a:lvl2pPr>
            <a:lvl3pPr marL="1143000" indent="-228600" defTabSz="895350" eaLnBrk="0" hangingPunct="0">
              <a:tabLst>
                <a:tab pos="222250" algn="l"/>
              </a:tabLst>
              <a:defRPr>
                <a:solidFill>
                  <a:schemeClr val="tx1"/>
                </a:solidFill>
                <a:latin typeface="Arial" charset="0"/>
              </a:defRPr>
            </a:lvl3pPr>
            <a:lvl4pPr marL="1600200" indent="-228600" defTabSz="895350" eaLnBrk="0" hangingPunct="0">
              <a:tabLst>
                <a:tab pos="222250" algn="l"/>
              </a:tabLst>
              <a:defRPr>
                <a:solidFill>
                  <a:schemeClr val="tx1"/>
                </a:solidFill>
                <a:latin typeface="Arial" charset="0"/>
              </a:defRPr>
            </a:lvl4pPr>
            <a:lvl5pPr marL="2057400" indent="-228600" defTabSz="895350" eaLnBrk="0" hangingPunct="0">
              <a:tabLst>
                <a:tab pos="222250" algn="l"/>
              </a:tabLst>
              <a:defRPr>
                <a:solidFill>
                  <a:schemeClr val="tx1"/>
                </a:solidFill>
                <a:latin typeface="Arial" charset="0"/>
              </a:defRPr>
            </a:lvl5pPr>
            <a:lvl6pPr marL="2514600" indent="-228600" defTabSz="895350" eaLnBrk="0" fontAlgn="base" hangingPunct="0">
              <a:spcBef>
                <a:spcPct val="0"/>
              </a:spcBef>
              <a:spcAft>
                <a:spcPct val="0"/>
              </a:spcAft>
              <a:tabLst>
                <a:tab pos="222250" algn="l"/>
              </a:tabLst>
              <a:defRPr>
                <a:solidFill>
                  <a:schemeClr val="tx1"/>
                </a:solidFill>
                <a:latin typeface="Arial" charset="0"/>
              </a:defRPr>
            </a:lvl6pPr>
            <a:lvl7pPr marL="2971800" indent="-228600" defTabSz="895350" eaLnBrk="0" fontAlgn="base" hangingPunct="0">
              <a:spcBef>
                <a:spcPct val="0"/>
              </a:spcBef>
              <a:spcAft>
                <a:spcPct val="0"/>
              </a:spcAft>
              <a:tabLst>
                <a:tab pos="222250" algn="l"/>
              </a:tabLst>
              <a:defRPr>
                <a:solidFill>
                  <a:schemeClr val="tx1"/>
                </a:solidFill>
                <a:latin typeface="Arial" charset="0"/>
              </a:defRPr>
            </a:lvl7pPr>
            <a:lvl8pPr marL="3429000" indent="-228600" defTabSz="895350" eaLnBrk="0" fontAlgn="base" hangingPunct="0">
              <a:spcBef>
                <a:spcPct val="0"/>
              </a:spcBef>
              <a:spcAft>
                <a:spcPct val="0"/>
              </a:spcAft>
              <a:tabLst>
                <a:tab pos="222250" algn="l"/>
              </a:tabLst>
              <a:defRPr>
                <a:solidFill>
                  <a:schemeClr val="tx1"/>
                </a:solidFill>
                <a:latin typeface="Arial" charset="0"/>
              </a:defRPr>
            </a:lvl8pPr>
            <a:lvl9pPr marL="3886200" indent="-228600" defTabSz="895350" eaLnBrk="0" fontAlgn="base" hangingPunct="0">
              <a:spcBef>
                <a:spcPct val="0"/>
              </a:spcBef>
              <a:spcAft>
                <a:spcPct val="0"/>
              </a:spcAft>
              <a:tabLst>
                <a:tab pos="222250" algn="l"/>
              </a:tabLst>
              <a:defRPr>
                <a:solidFill>
                  <a:schemeClr val="tx1"/>
                </a:solidFill>
                <a:latin typeface="Arial" charset="0"/>
              </a:defRPr>
            </a:lvl9pPr>
          </a:lstStyle>
          <a:p>
            <a:pPr algn="just" eaLnBrk="1" hangingPunct="1"/>
            <a:r>
              <a:rPr lang="fr-FR" altLang="fr-FR" sz="1000" dirty="0">
                <a:latin typeface="Calibri" panose="020F0502020204030204" pitchFamily="34" charset="0"/>
              </a:rPr>
              <a:t>Aucune variété ne présente toutes les caractéristiques recherchées, le choix devra se faire en fonction des </a:t>
            </a:r>
            <a:r>
              <a:rPr lang="fr-FR" altLang="fr-FR" sz="1000" b="1" dirty="0">
                <a:latin typeface="Calibri" panose="020F0502020204030204" pitchFamily="34" charset="0"/>
              </a:rPr>
              <a:t>atouts</a:t>
            </a:r>
            <a:r>
              <a:rPr lang="fr-FR" altLang="fr-FR" sz="1000" dirty="0">
                <a:latin typeface="Calibri" panose="020F0502020204030204" pitchFamily="34" charset="0"/>
              </a:rPr>
              <a:t> et des </a:t>
            </a:r>
            <a:r>
              <a:rPr lang="fr-FR" altLang="fr-FR" sz="1000" b="1" dirty="0">
                <a:latin typeface="Calibri" panose="020F0502020204030204" pitchFamily="34" charset="0"/>
              </a:rPr>
              <a:t>contraintes</a:t>
            </a:r>
            <a:r>
              <a:rPr lang="fr-FR" altLang="fr-FR" sz="1000" dirty="0">
                <a:latin typeface="Calibri" panose="020F0502020204030204" pitchFamily="34" charset="0"/>
              </a:rPr>
              <a:t> de chacune d’elles, et des particularités de l’exploitation : </a:t>
            </a:r>
            <a:r>
              <a:rPr lang="fr-FR" altLang="fr-FR" sz="1000" b="1" dirty="0">
                <a:latin typeface="Calibri" panose="020F0502020204030204" pitchFamily="34" charset="0"/>
              </a:rPr>
              <a:t>merci de bien prendre en compte le contenu des pages intérieures</a:t>
            </a:r>
            <a:r>
              <a:rPr lang="fr-FR" altLang="fr-FR" sz="1000" dirty="0">
                <a:latin typeface="Calibri" panose="020F0502020204030204" pitchFamily="34" charset="0"/>
              </a:rPr>
              <a:t>.</a:t>
            </a:r>
          </a:p>
        </p:txBody>
      </p:sp>
      <p:sp>
        <p:nvSpPr>
          <p:cNvPr id="21" name="Rectangle 552"/>
          <p:cNvSpPr>
            <a:spLocks noChangeArrowheads="1"/>
          </p:cNvSpPr>
          <p:nvPr/>
        </p:nvSpPr>
        <p:spPr bwMode="auto">
          <a:xfrm>
            <a:off x="252240" y="8439904"/>
            <a:ext cx="6788052" cy="2022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8783" rIns="153648" bIns="48783" anchor="ctr">
            <a:spAutoFit/>
          </a:bodyPr>
          <a:lstStyle/>
          <a:p>
            <a:pPr marL="406527" indent="-118570" defTabSz="1260234">
              <a:defRPr/>
            </a:pPr>
            <a:endParaRPr lang="fr-FR" sz="900" dirty="0">
              <a:latin typeface="Calibri" panose="020F0502020204030204" pitchFamily="34" charset="0"/>
              <a:ea typeface="Times New Roman" pitchFamily="18" charset="0"/>
              <a:cs typeface="Arial" panose="020B0604020202020204" pitchFamily="34" charset="0"/>
              <a:sym typeface="Wingdings" pitchFamily="2" charset="2"/>
            </a:endParaRPr>
          </a:p>
          <a:p>
            <a:pPr marL="406527" indent="-118570" defTabSz="1260234">
              <a:defRPr/>
            </a:pPr>
            <a:r>
              <a:rPr lang="fr-FR" sz="900" b="1" u="sng" dirty="0">
                <a:latin typeface="Calibri" panose="020F0502020204030204" pitchFamily="34" charset="0"/>
                <a:ea typeface="Times New Roman" pitchFamily="18" charset="0"/>
                <a:cs typeface="Arial" panose="020B0604020202020204" pitchFamily="34" charset="0"/>
              </a:rPr>
              <a:t>Clé de lecture</a:t>
            </a:r>
            <a:r>
              <a:rPr lang="fr-FR" sz="900" b="1" dirty="0">
                <a:latin typeface="Calibri" panose="020F0502020204030204" pitchFamily="34" charset="0"/>
                <a:ea typeface="Times New Roman" pitchFamily="18" charset="0"/>
                <a:cs typeface="Arial" panose="020B0604020202020204" pitchFamily="34" charset="0"/>
              </a:rPr>
              <a:t> :</a:t>
            </a:r>
          </a:p>
          <a:p>
            <a:pPr marL="406527" indent="-118570" defTabSz="1260234">
              <a:defRPr/>
            </a:pPr>
            <a:endParaRPr lang="fr-FR" sz="500" b="1" dirty="0">
              <a:latin typeface="Calibri" panose="020F0502020204030204" pitchFamily="34" charset="0"/>
              <a:ea typeface="Times New Roman" pitchFamily="18" charset="0"/>
              <a:cs typeface="Arial" panose="020B0604020202020204" pitchFamily="34" charset="0"/>
            </a:endParaRPr>
          </a:p>
          <a:p>
            <a:pPr marL="406527" indent="-118570" defTabSz="1260234">
              <a:buFont typeface="Wingdings" pitchFamily="2" charset="2"/>
              <a:buChar char="Ø"/>
              <a:defRPr/>
            </a:pPr>
            <a:r>
              <a:rPr lang="fr-FR" sz="900" b="1" dirty="0" smtClean="0">
                <a:latin typeface="Calibri" panose="020F0502020204030204" pitchFamily="34" charset="0"/>
                <a:ea typeface="Times New Roman" pitchFamily="18" charset="0"/>
                <a:cs typeface="Arial" panose="020B0604020202020204" pitchFamily="34" charset="0"/>
                <a:sym typeface="Wingdings" pitchFamily="2" charset="2"/>
              </a:rPr>
              <a:t>Variétés de Référence :</a:t>
            </a:r>
            <a:r>
              <a:rPr lang="fr-FR" sz="900" dirty="0" smtClean="0">
                <a:latin typeface="Calibri" panose="020F0502020204030204" pitchFamily="34" charset="0"/>
                <a:ea typeface="Times New Roman" pitchFamily="18" charset="0"/>
                <a:cs typeface="Arial" panose="020B0604020202020204" pitchFamily="34" charset="0"/>
                <a:sym typeface="Wingdings" pitchFamily="2" charset="2"/>
              </a:rPr>
              <a:t> </a:t>
            </a:r>
            <a:r>
              <a:rPr lang="fr-FR" sz="900" dirty="0">
                <a:latin typeface="Calibri" panose="020F0502020204030204" pitchFamily="34" charset="0"/>
                <a:ea typeface="Times New Roman" pitchFamily="18" charset="0"/>
                <a:cs typeface="Arial" panose="020B0604020202020204" pitchFamily="34" charset="0"/>
                <a:sym typeface="Wingdings" pitchFamily="2" charset="2"/>
              </a:rPr>
              <a:t>représentent la sécurité pour la filière et sont incontournables pour chaque créneau </a:t>
            </a:r>
            <a:r>
              <a:rPr lang="fr-FR" sz="900" b="1" u="sng" dirty="0">
                <a:latin typeface="Calibri" panose="020F0502020204030204" pitchFamily="34" charset="0"/>
                <a:ea typeface="Times New Roman" pitchFamily="18" charset="0"/>
                <a:cs typeface="Arial" panose="020B0604020202020204" pitchFamily="34" charset="0"/>
                <a:sym typeface="Wingdings" pitchFamily="2" charset="2"/>
              </a:rPr>
              <a:t>selon les terroirs</a:t>
            </a:r>
            <a:r>
              <a:rPr lang="fr-FR" sz="900" dirty="0">
                <a:latin typeface="Calibri" panose="020F0502020204030204" pitchFamily="34" charset="0"/>
                <a:ea typeface="Times New Roman" pitchFamily="18" charset="0"/>
                <a:cs typeface="Arial" panose="020B0604020202020204" pitchFamily="34" charset="0"/>
                <a:sym typeface="Wingdings" pitchFamily="2" charset="2"/>
              </a:rPr>
              <a:t>.</a:t>
            </a:r>
          </a:p>
          <a:p>
            <a:pPr marL="406527" indent="-118570" defTabSz="1260234">
              <a:defRPr/>
            </a:pPr>
            <a:endParaRPr lang="fr-FR" sz="200" dirty="0">
              <a:latin typeface="Calibri" panose="020F0502020204030204" pitchFamily="34" charset="0"/>
              <a:ea typeface="Times New Roman" pitchFamily="18" charset="0"/>
              <a:cs typeface="Arial" panose="020B0604020202020204" pitchFamily="34" charset="0"/>
              <a:sym typeface="Wingdings" pitchFamily="2" charset="2"/>
            </a:endParaRPr>
          </a:p>
          <a:p>
            <a:pPr marL="406527" indent="-118570" algn="just" defTabSz="1260234" eaLnBrk="0" hangingPunct="0">
              <a:buFont typeface="Wingdings" pitchFamily="2" charset="2"/>
              <a:buChar char="Ø"/>
              <a:defRPr/>
            </a:pPr>
            <a:r>
              <a:rPr lang="fr-FR" sz="900" b="1" dirty="0" smtClean="0">
                <a:latin typeface="Calibri" panose="020F0502020204030204" pitchFamily="34" charset="0"/>
                <a:ea typeface="Times New Roman" pitchFamily="18" charset="0"/>
                <a:cs typeface="Arial" panose="020B0604020202020204" pitchFamily="34" charset="0"/>
                <a:sym typeface="Wingdings" pitchFamily="2" charset="2"/>
              </a:rPr>
              <a:t>Autres Variétés Intéressantes :</a:t>
            </a:r>
            <a:r>
              <a:rPr lang="fr-FR" sz="900" dirty="0" smtClean="0">
                <a:latin typeface="Calibri" panose="020F0502020204030204" pitchFamily="34" charset="0"/>
                <a:ea typeface="Times New Roman" pitchFamily="18" charset="0"/>
                <a:cs typeface="Arial" panose="020B0604020202020204" pitchFamily="34" charset="0"/>
                <a:sym typeface="Wingdings" pitchFamily="2" charset="2"/>
              </a:rPr>
              <a:t> </a:t>
            </a:r>
            <a:r>
              <a:rPr lang="fr-FR" sz="900" dirty="0">
                <a:latin typeface="Calibri" panose="020F0502020204030204" pitchFamily="34" charset="0"/>
                <a:ea typeface="Times New Roman" pitchFamily="18" charset="0"/>
                <a:cs typeface="Arial" panose="020B0604020202020204" pitchFamily="34" charset="0"/>
                <a:sym typeface="Wingdings" pitchFamily="2" charset="2"/>
              </a:rPr>
              <a:t>permettent d’élargir le choix en fonction d’aspects technico-commerciaux spécifiques.</a:t>
            </a:r>
          </a:p>
          <a:p>
            <a:pPr marL="406527" indent="-118570" algn="just" defTabSz="1260234" eaLnBrk="0" hangingPunct="0">
              <a:defRPr/>
            </a:pPr>
            <a:endParaRPr lang="fr-FR" sz="200" dirty="0">
              <a:latin typeface="Calibri" panose="020F0502020204030204" pitchFamily="34" charset="0"/>
              <a:ea typeface="Times New Roman" pitchFamily="18" charset="0"/>
              <a:cs typeface="Arial" panose="020B0604020202020204" pitchFamily="34" charset="0"/>
              <a:sym typeface="Wingdings" pitchFamily="2" charset="2"/>
            </a:endParaRPr>
          </a:p>
          <a:p>
            <a:pPr marL="406527" indent="-118570" algn="just" defTabSz="1260234" eaLnBrk="0" hangingPunct="0">
              <a:buFont typeface="Wingdings" pitchFamily="2" charset="2"/>
              <a:buChar char="Ø"/>
              <a:defRPr/>
            </a:pPr>
            <a:endParaRPr lang="fr-FR" sz="900" b="1" dirty="0" smtClean="0">
              <a:latin typeface="Calibri" panose="020F0502020204030204" pitchFamily="34" charset="0"/>
              <a:ea typeface="Times New Roman" pitchFamily="18" charset="0"/>
              <a:cs typeface="Arial" panose="020B0604020202020204" pitchFamily="34" charset="0"/>
              <a:sym typeface="Wingdings" pitchFamily="2" charset="2"/>
            </a:endParaRPr>
          </a:p>
          <a:p>
            <a:pPr marL="287957" algn="just" defTabSz="1260234" eaLnBrk="0" hangingPunct="0">
              <a:defRPr/>
            </a:pPr>
            <a:endParaRPr lang="fr-FR" sz="500" dirty="0" smtClean="0">
              <a:latin typeface="Calibri" panose="020F0502020204030204" pitchFamily="34" charset="0"/>
              <a:ea typeface="Times New Roman" pitchFamily="18" charset="0"/>
              <a:cs typeface="Arial" panose="020B0604020202020204" pitchFamily="34" charset="0"/>
              <a:sym typeface="Wingdings" pitchFamily="2" charset="2"/>
            </a:endParaRPr>
          </a:p>
          <a:p>
            <a:pPr marL="406527" indent="-118570" algn="just" defTabSz="1260234" eaLnBrk="0" hangingPunct="0">
              <a:buFont typeface="Wingdings" pitchFamily="2" charset="2"/>
              <a:buChar char="Ø"/>
              <a:defRPr/>
            </a:pPr>
            <a:r>
              <a:rPr lang="fr-FR" sz="900" dirty="0" smtClean="0">
                <a:latin typeface="Calibri" panose="020F0502020204030204" pitchFamily="34" charset="0"/>
                <a:ea typeface="Times New Roman" pitchFamily="18" charset="0"/>
                <a:cs typeface="Arial" panose="020B0604020202020204" pitchFamily="34" charset="0"/>
                <a:sym typeface="Wingdings" pitchFamily="2" charset="2"/>
              </a:rPr>
              <a:t>Les </a:t>
            </a:r>
            <a:r>
              <a:rPr lang="fr-FR" sz="900" dirty="0">
                <a:latin typeface="Calibri" panose="020F0502020204030204" pitchFamily="34" charset="0"/>
                <a:ea typeface="Times New Roman" pitchFamily="18" charset="0"/>
                <a:cs typeface="Arial" panose="020B0604020202020204" pitchFamily="34" charset="0"/>
                <a:sym typeface="Wingdings" pitchFamily="2" charset="2"/>
              </a:rPr>
              <a:t>variétés </a:t>
            </a:r>
            <a:r>
              <a:rPr lang="fr-FR" sz="900" u="sng" dirty="0">
                <a:latin typeface="Calibri" panose="020F0502020204030204" pitchFamily="34" charset="0"/>
                <a:ea typeface="Times New Roman" pitchFamily="18" charset="0"/>
                <a:cs typeface="Arial" panose="020B0604020202020204" pitchFamily="34" charset="0"/>
                <a:sym typeface="Wingdings" pitchFamily="2" charset="2"/>
              </a:rPr>
              <a:t>soulignées</a:t>
            </a:r>
            <a:r>
              <a:rPr lang="fr-FR" sz="900" dirty="0">
                <a:latin typeface="Calibri" panose="020F0502020204030204" pitchFamily="34" charset="0"/>
                <a:ea typeface="Times New Roman" pitchFamily="18" charset="0"/>
                <a:cs typeface="Arial" panose="020B0604020202020204" pitchFamily="34" charset="0"/>
                <a:sym typeface="Wingdings" pitchFamily="2" charset="2"/>
              </a:rPr>
              <a:t> dans le tableau ci-dessus correspondent aux nouveautés de la fiche variétale </a:t>
            </a:r>
            <a:r>
              <a:rPr lang="fr-FR" sz="900" dirty="0" smtClean="0">
                <a:latin typeface="Calibri" panose="020F0502020204030204" pitchFamily="34" charset="0"/>
                <a:ea typeface="Times New Roman" pitchFamily="18" charset="0"/>
                <a:cs typeface="Arial" panose="020B0604020202020204" pitchFamily="34" charset="0"/>
                <a:sym typeface="Wingdings" pitchFamily="2" charset="2"/>
              </a:rPr>
              <a:t>2021.</a:t>
            </a:r>
          </a:p>
          <a:p>
            <a:pPr marL="406527" indent="-118570" algn="just" defTabSz="1260234" eaLnBrk="0" hangingPunct="0">
              <a:buFont typeface="Wingdings" pitchFamily="2" charset="2"/>
              <a:buChar char="Ø"/>
              <a:defRPr/>
            </a:pPr>
            <a:r>
              <a:rPr lang="fr-FR" sz="900" dirty="0" smtClean="0">
                <a:latin typeface="Calibri" panose="020F0502020204030204" pitchFamily="34" charset="0"/>
                <a:ea typeface="Times New Roman" pitchFamily="18" charset="0"/>
                <a:cs typeface="Arial" panose="020B0604020202020204" pitchFamily="34" charset="0"/>
                <a:sym typeface="Wingdings" pitchFamily="2" charset="2"/>
              </a:rPr>
              <a:t>       : variétés résistantes intermédiaires à la fusariose de race 1-2 (IR </a:t>
            </a:r>
            <a:r>
              <a:rPr lang="fr-FR" sz="900" dirty="0" err="1" smtClean="0">
                <a:latin typeface="Calibri" panose="020F0502020204030204" pitchFamily="34" charset="0"/>
                <a:ea typeface="Times New Roman" pitchFamily="18" charset="0"/>
                <a:cs typeface="Arial" panose="020B0604020202020204" pitchFamily="34" charset="0"/>
                <a:sym typeface="Wingdings" pitchFamily="2" charset="2"/>
              </a:rPr>
              <a:t>Fom</a:t>
            </a:r>
            <a:r>
              <a:rPr lang="fr-FR" sz="900" dirty="0" smtClean="0">
                <a:latin typeface="Calibri" panose="020F0502020204030204" pitchFamily="34" charset="0"/>
                <a:ea typeface="Times New Roman" pitchFamily="18" charset="0"/>
                <a:cs typeface="Arial" panose="020B0604020202020204" pitchFamily="34" charset="0"/>
                <a:sym typeface="Wingdings" pitchFamily="2" charset="2"/>
              </a:rPr>
              <a:t> 1-2).</a:t>
            </a:r>
          </a:p>
          <a:p>
            <a:pPr marL="406527" indent="-118570" algn="just" defTabSz="1260234" eaLnBrk="0" hangingPunct="0">
              <a:buFont typeface="Wingdings" pitchFamily="2" charset="2"/>
              <a:buChar char="Ø"/>
              <a:defRPr/>
            </a:pPr>
            <a:r>
              <a:rPr lang="fr-FR" sz="900" dirty="0">
                <a:latin typeface="Calibri" panose="020F0502020204030204" pitchFamily="34" charset="0"/>
                <a:ea typeface="Times New Roman" pitchFamily="18" charset="0"/>
                <a:cs typeface="Arial" panose="020B0604020202020204" pitchFamily="34" charset="0"/>
                <a:sym typeface="Wingdings" pitchFamily="2" charset="2"/>
              </a:rPr>
              <a:t>       </a:t>
            </a:r>
            <a:r>
              <a:rPr lang="fr-FR" sz="900" dirty="0" smtClean="0">
                <a:latin typeface="Calibri" panose="020F0502020204030204" pitchFamily="34" charset="0"/>
                <a:ea typeface="Times New Roman" pitchFamily="18" charset="0"/>
                <a:cs typeface="Arial" panose="020B0604020202020204" pitchFamily="34" charset="0"/>
                <a:sym typeface="Wingdings" pitchFamily="2" charset="2"/>
              </a:rPr>
              <a:t>: </a:t>
            </a:r>
            <a:r>
              <a:rPr lang="fr-FR" sz="900" dirty="0">
                <a:latin typeface="Calibri" panose="020F0502020204030204" pitchFamily="34" charset="0"/>
                <a:ea typeface="Times New Roman" pitchFamily="18" charset="0"/>
                <a:cs typeface="Arial" panose="020B0604020202020204" pitchFamily="34" charset="0"/>
                <a:sym typeface="Wingdings" pitchFamily="2" charset="2"/>
              </a:rPr>
              <a:t>variétés tolérantes à la colonisation par le puceron </a:t>
            </a:r>
            <a:r>
              <a:rPr lang="fr-FR" sz="900" i="1" dirty="0" err="1">
                <a:latin typeface="Calibri" panose="020F0502020204030204" pitchFamily="34" charset="0"/>
                <a:ea typeface="Times New Roman" pitchFamily="18" charset="0"/>
                <a:cs typeface="Arial" panose="020B0604020202020204" pitchFamily="34" charset="0"/>
                <a:sym typeface="Wingdings" pitchFamily="2" charset="2"/>
              </a:rPr>
              <a:t>Aphis</a:t>
            </a:r>
            <a:r>
              <a:rPr lang="fr-FR" sz="900" i="1" dirty="0">
                <a:latin typeface="Calibri" panose="020F0502020204030204" pitchFamily="34" charset="0"/>
                <a:ea typeface="Times New Roman" pitchFamily="18" charset="0"/>
                <a:cs typeface="Arial" panose="020B0604020202020204" pitchFamily="34" charset="0"/>
                <a:sym typeface="Wingdings" pitchFamily="2" charset="2"/>
              </a:rPr>
              <a:t> </a:t>
            </a:r>
            <a:r>
              <a:rPr lang="fr-FR" sz="900" i="1" dirty="0" err="1">
                <a:latin typeface="Calibri" panose="020F0502020204030204" pitchFamily="34" charset="0"/>
                <a:ea typeface="Times New Roman" pitchFamily="18" charset="0"/>
                <a:cs typeface="Arial" panose="020B0604020202020204" pitchFamily="34" charset="0"/>
                <a:sym typeface="Wingdings" pitchFamily="2" charset="2"/>
              </a:rPr>
              <a:t>gossypii</a:t>
            </a:r>
            <a:r>
              <a:rPr lang="fr-FR" sz="900" i="1" dirty="0">
                <a:latin typeface="Calibri" panose="020F0502020204030204" pitchFamily="34" charset="0"/>
                <a:ea typeface="Times New Roman" pitchFamily="18" charset="0"/>
                <a:cs typeface="Arial" panose="020B0604020202020204" pitchFamily="34" charset="0"/>
                <a:sym typeface="Wingdings" pitchFamily="2" charset="2"/>
              </a:rPr>
              <a:t> </a:t>
            </a:r>
            <a:r>
              <a:rPr lang="fr-FR" sz="900" dirty="0">
                <a:latin typeface="Calibri" panose="020F0502020204030204" pitchFamily="34" charset="0"/>
                <a:ea typeface="Times New Roman" pitchFamily="18" charset="0"/>
                <a:cs typeface="Arial" panose="020B0604020202020204" pitchFamily="34" charset="0"/>
                <a:sym typeface="Wingdings" pitchFamily="2" charset="2"/>
              </a:rPr>
              <a:t>( Ag</a:t>
            </a:r>
            <a:r>
              <a:rPr lang="fr-FR" sz="900" dirty="0" smtClean="0">
                <a:latin typeface="Calibri" panose="020F0502020204030204" pitchFamily="34" charset="0"/>
                <a:ea typeface="Times New Roman" pitchFamily="18" charset="0"/>
                <a:cs typeface="Arial" panose="020B0604020202020204" pitchFamily="34" charset="0"/>
                <a:sym typeface="Wingdings" pitchFamily="2" charset="2"/>
              </a:rPr>
              <a:t>).</a:t>
            </a:r>
          </a:p>
          <a:p>
            <a:pPr marL="406527" indent="-118570" algn="just" defTabSz="1260234" eaLnBrk="0" hangingPunct="0">
              <a:buFont typeface="Wingdings" pitchFamily="2" charset="2"/>
              <a:buChar char="Ø"/>
              <a:defRPr/>
            </a:pPr>
            <a:r>
              <a:rPr lang="fr-FR" sz="900" dirty="0">
                <a:latin typeface="Calibri" panose="020F0502020204030204" pitchFamily="34" charset="0"/>
                <a:ea typeface="Times New Roman" pitchFamily="18" charset="0"/>
                <a:cs typeface="Arial" panose="020B0604020202020204" pitchFamily="34" charset="0"/>
                <a:sym typeface="Wingdings" pitchFamily="2" charset="2"/>
              </a:rPr>
              <a:t>Aucune semence de cette fiche n’est disponible en Agriculture Biologique. Cependant, certaines variétés incluses dans cette fiche variétale sont disponibles en graines non traitées</a:t>
            </a:r>
            <a:r>
              <a:rPr lang="fr-FR" sz="900" dirty="0" smtClean="0">
                <a:latin typeface="Calibri" panose="020F0502020204030204" pitchFamily="34" charset="0"/>
                <a:ea typeface="Times New Roman" pitchFamily="18" charset="0"/>
                <a:cs typeface="Arial" panose="020B0604020202020204" pitchFamily="34" charset="0"/>
                <a:sym typeface="Wingdings" pitchFamily="2" charset="2"/>
              </a:rPr>
              <a:t>.</a:t>
            </a:r>
            <a:endParaRPr lang="fr-FR" sz="900" dirty="0">
              <a:latin typeface="Calibri" panose="020F0502020204030204" pitchFamily="34" charset="0"/>
              <a:ea typeface="Times New Roman" pitchFamily="18" charset="0"/>
              <a:cs typeface="Arial" panose="020B0604020202020204" pitchFamily="34" charset="0"/>
              <a:sym typeface="Wingdings" pitchFamily="2" charset="2"/>
            </a:endParaRPr>
          </a:p>
          <a:p>
            <a:pPr marL="406527" indent="-118570" algn="just" defTabSz="1260234" eaLnBrk="0" hangingPunct="0">
              <a:buFont typeface="Wingdings" pitchFamily="2" charset="2"/>
              <a:buChar char="Ø"/>
              <a:defRPr/>
            </a:pPr>
            <a:r>
              <a:rPr lang="fr-FR" sz="900" b="1" dirty="0" smtClean="0">
                <a:latin typeface="Calibri" panose="020F0502020204030204" pitchFamily="34" charset="0"/>
                <a:ea typeface="Times New Roman" pitchFamily="18" charset="0"/>
                <a:cs typeface="Arial" panose="020B0604020202020204" pitchFamily="34" charset="0"/>
                <a:sym typeface="Wingdings" pitchFamily="2" charset="2"/>
              </a:rPr>
              <a:t>Dates </a:t>
            </a:r>
            <a:r>
              <a:rPr lang="fr-FR" sz="900" b="1" dirty="0">
                <a:latin typeface="Calibri" panose="020F0502020204030204" pitchFamily="34" charset="0"/>
                <a:ea typeface="Times New Roman" pitchFamily="18" charset="0"/>
                <a:cs typeface="Arial" panose="020B0604020202020204" pitchFamily="34" charset="0"/>
                <a:sym typeface="Wingdings" pitchFamily="2" charset="2"/>
              </a:rPr>
              <a:t>de plantation</a:t>
            </a:r>
            <a:r>
              <a:rPr lang="fr-FR" sz="900" dirty="0">
                <a:latin typeface="Calibri" panose="020F0502020204030204" pitchFamily="34" charset="0"/>
                <a:ea typeface="Times New Roman" pitchFamily="18" charset="0"/>
                <a:cs typeface="Arial" panose="020B0604020202020204" pitchFamily="34" charset="0"/>
                <a:sym typeface="Wingdings" pitchFamily="2" charset="2"/>
              </a:rPr>
              <a:t> : données indicatives à moduler selon les zones de production du Centre-Ouest (Vendée, Charentes, Poitou).</a:t>
            </a:r>
          </a:p>
          <a:p>
            <a:pPr marL="406527" indent="-118570" defTabSz="1260234" eaLnBrk="0" hangingPunct="0">
              <a:defRPr/>
            </a:pPr>
            <a:endParaRPr lang="fr-FR" sz="300" dirty="0">
              <a:latin typeface="Calibri" panose="020F0502020204030204" pitchFamily="34" charset="0"/>
              <a:ea typeface="Times New Roman" pitchFamily="18" charset="0"/>
              <a:cs typeface="Arial" panose="020B0604020202020204" pitchFamily="34" charset="0"/>
              <a:sym typeface="Wingdings" pitchFamily="2" charset="2"/>
            </a:endParaRPr>
          </a:p>
          <a:p>
            <a:pPr marL="406527" indent="-118570" algn="just" defTabSz="1260234" eaLnBrk="0" hangingPunct="0">
              <a:buFont typeface="Wingdings" pitchFamily="2" charset="2"/>
              <a:buChar char="Ø"/>
              <a:defRPr/>
            </a:pPr>
            <a:endParaRPr lang="fr-FR" sz="900" dirty="0">
              <a:latin typeface="Calibri" panose="020F0502020204030204" pitchFamily="34" charset="0"/>
              <a:ea typeface="Times New Roman" pitchFamily="18" charset="0"/>
              <a:cs typeface="Arial" panose="020B0604020202020204" pitchFamily="34" charset="0"/>
              <a:sym typeface="Wingdings" pitchFamily="2" charset="2"/>
            </a:endParaRPr>
          </a:p>
        </p:txBody>
      </p:sp>
      <p:pic>
        <p:nvPicPr>
          <p:cNvPr id="2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287" y="9557284"/>
            <a:ext cx="120089" cy="10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 Box 47"/>
          <p:cNvSpPr txBox="1">
            <a:spLocks noChangeArrowheads="1"/>
          </p:cNvSpPr>
          <p:nvPr/>
        </p:nvSpPr>
        <p:spPr bwMode="auto">
          <a:xfrm>
            <a:off x="396255" y="10343525"/>
            <a:ext cx="7058025" cy="237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49" tIns="48775" rIns="97549" bIns="4877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fr-FR" altLang="fr-FR" sz="700" dirty="0">
                <a:solidFill>
                  <a:schemeClr val="bg1"/>
                </a:solidFill>
                <a:latin typeface="Calibri" panose="020F0502020204030204" pitchFamily="34" charset="0"/>
              </a:rPr>
              <a:t>	          	      </a:t>
            </a:r>
            <a:r>
              <a:rPr lang="fr-FR" altLang="fr-FR" sz="700" dirty="0" smtClean="0">
                <a:solidFill>
                  <a:schemeClr val="bg1"/>
                </a:solidFill>
                <a:latin typeface="Calibri" panose="020F0502020204030204" pitchFamily="34" charset="0"/>
              </a:rPr>
              <a:t>Octobre 2020</a:t>
            </a:r>
            <a:r>
              <a:rPr lang="fr-FR" altLang="fr-FR" sz="900" b="1" dirty="0" smtClean="0">
                <a:solidFill>
                  <a:schemeClr val="bg1"/>
                </a:solidFill>
                <a:latin typeface="Calibri" panose="020F0502020204030204" pitchFamily="34" charset="0"/>
              </a:rPr>
              <a:t> </a:t>
            </a:r>
            <a:endParaRPr lang="fr-FR" altLang="fr-FR" sz="900" b="1" dirty="0">
              <a:solidFill>
                <a:schemeClr val="bg1"/>
              </a:solidFill>
              <a:latin typeface="Calibri" panose="020F0502020204030204" pitchFamily="34" charset="0"/>
            </a:endParaRPr>
          </a:p>
        </p:txBody>
      </p:sp>
      <p:sp>
        <p:nvSpPr>
          <p:cNvPr id="36" name="Rectangle 436"/>
          <p:cNvSpPr>
            <a:spLocks noChangeArrowheads="1"/>
          </p:cNvSpPr>
          <p:nvPr/>
        </p:nvSpPr>
        <p:spPr bwMode="auto">
          <a:xfrm>
            <a:off x="968710" y="1602284"/>
            <a:ext cx="5760378" cy="960293"/>
          </a:xfrm>
          <a:prstGeom prst="rect">
            <a:avLst/>
          </a:prstGeom>
          <a:solidFill>
            <a:schemeClr val="accent6">
              <a:lumMod val="60000"/>
              <a:lumOff val="40000"/>
            </a:schemeClr>
          </a:solidFill>
          <a:ln>
            <a:solidFill>
              <a:schemeClr val="accent6">
                <a:lumMod val="75000"/>
              </a:schemeClr>
            </a:solidFill>
            <a:headEnd/>
            <a:tailEnd/>
          </a:ln>
          <a:extLst/>
        </p:spPr>
        <p:style>
          <a:lnRef idx="2">
            <a:schemeClr val="accent6">
              <a:shade val="50000"/>
            </a:schemeClr>
          </a:lnRef>
          <a:fillRef idx="1">
            <a:schemeClr val="accent6"/>
          </a:fillRef>
          <a:effectRef idx="0">
            <a:schemeClr val="accent6"/>
          </a:effectRef>
          <a:fontRef idx="minor">
            <a:schemeClr val="lt1"/>
          </a:fontRef>
        </p:style>
        <p:txBody>
          <a:bodyPr wrap="square" lIns="97566" tIns="48783" rIns="97566" bIns="48783"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800" b="1" dirty="0">
                <a:ln w="1905"/>
                <a:solidFill>
                  <a:schemeClr val="bg1"/>
                </a:solidFill>
                <a:effectLst>
                  <a:innerShdw blurRad="69850" dist="43180" dir="5400000">
                    <a:srgbClr val="000000">
                      <a:alpha val="65000"/>
                    </a:srgbClr>
                  </a:innerShdw>
                </a:effectLst>
                <a:latin typeface="+mj-lt"/>
                <a:ea typeface="Times New Roman" pitchFamily="18" charset="0"/>
                <a:cs typeface="Arial" charset="0"/>
              </a:rPr>
              <a:t>Variétés pour </a:t>
            </a:r>
            <a:r>
              <a:rPr lang="fr-FR" altLang="fr-FR" sz="2800" b="1" dirty="0" smtClean="0">
                <a:ln w="1905"/>
                <a:solidFill>
                  <a:schemeClr val="bg1"/>
                </a:solidFill>
                <a:effectLst>
                  <a:innerShdw blurRad="69850" dist="43180" dir="5400000">
                    <a:srgbClr val="000000">
                      <a:alpha val="65000"/>
                    </a:srgbClr>
                  </a:innerShdw>
                </a:effectLst>
                <a:latin typeface="+mj-lt"/>
                <a:ea typeface="Times New Roman" pitchFamily="18" charset="0"/>
                <a:cs typeface="Arial" charset="0"/>
              </a:rPr>
              <a:t>les </a:t>
            </a:r>
            <a:r>
              <a:rPr lang="fr-FR" altLang="fr-FR" sz="2800" b="1" dirty="0">
                <a:ln w="1905"/>
                <a:solidFill>
                  <a:schemeClr val="bg1"/>
                </a:solidFill>
                <a:effectLst>
                  <a:innerShdw blurRad="69850" dist="43180" dir="5400000">
                    <a:srgbClr val="000000">
                      <a:alpha val="65000"/>
                    </a:srgbClr>
                  </a:innerShdw>
                </a:effectLst>
                <a:latin typeface="+mj-lt"/>
                <a:ea typeface="Times New Roman" pitchFamily="18" charset="0"/>
                <a:cs typeface="Arial" charset="0"/>
              </a:rPr>
              <a:t>« circuits courts / vente directe </a:t>
            </a:r>
            <a:r>
              <a:rPr lang="fr-FR" altLang="fr-FR" sz="2800" b="1" dirty="0" smtClean="0">
                <a:ln w="1905"/>
                <a:solidFill>
                  <a:schemeClr val="bg1"/>
                </a:solidFill>
                <a:effectLst>
                  <a:innerShdw blurRad="69850" dist="43180" dir="5400000">
                    <a:srgbClr val="000000">
                      <a:alpha val="65000"/>
                    </a:srgbClr>
                  </a:innerShdw>
                </a:effectLst>
                <a:latin typeface="+mj-lt"/>
                <a:ea typeface="Times New Roman" pitchFamily="18" charset="0"/>
                <a:cs typeface="Arial" charset="0"/>
              </a:rPr>
              <a:t>»</a:t>
            </a:r>
            <a:endParaRPr lang="fr-FR" altLang="fr-FR" sz="2800" b="1" dirty="0">
              <a:ln w="1905"/>
              <a:solidFill>
                <a:schemeClr val="bg1"/>
              </a:solidFill>
              <a:effectLst>
                <a:innerShdw blurRad="69850" dist="43180" dir="5400000">
                  <a:srgbClr val="000000">
                    <a:alpha val="65000"/>
                  </a:srgbClr>
                </a:innerShdw>
              </a:effectLst>
              <a:latin typeface="+mj-lt"/>
              <a:ea typeface="Times New Roman" pitchFamily="18" charset="0"/>
              <a:cs typeface="Arial" charset="0"/>
            </a:endParaRPr>
          </a:p>
        </p:txBody>
      </p:sp>
      <p:graphicFrame>
        <p:nvGraphicFramePr>
          <p:cNvPr id="37" name="Group 707"/>
          <p:cNvGraphicFramePr>
            <a:graphicFrameLocks noGrp="1"/>
          </p:cNvGraphicFramePr>
          <p:nvPr>
            <p:extLst>
              <p:ext uri="{D42A27DB-BD31-4B8C-83A1-F6EECF244321}">
                <p14:modId xmlns:p14="http://schemas.microsoft.com/office/powerpoint/2010/main" val="4230160847"/>
              </p:ext>
            </p:extLst>
          </p:nvPr>
        </p:nvGraphicFramePr>
        <p:xfrm>
          <a:off x="551660" y="5706741"/>
          <a:ext cx="6480720" cy="2520279"/>
        </p:xfrm>
        <a:graphic>
          <a:graphicData uri="http://schemas.openxmlformats.org/drawingml/2006/table">
            <a:tbl>
              <a:tblPr>
                <a:tableStyleId>{775DCB02-9BB8-47FD-8907-85C794F793BA}</a:tableStyleId>
              </a:tblPr>
              <a:tblGrid>
                <a:gridCol w="1264223"/>
                <a:gridCol w="1254639"/>
                <a:gridCol w="1254639"/>
                <a:gridCol w="1320673"/>
                <a:gridCol w="1386546"/>
              </a:tblGrid>
              <a:tr h="4865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all" normalizeH="0" baseline="0" dirty="0" smtClean="0">
                          <a:ln>
                            <a:noFill/>
                          </a:ln>
                          <a:effectLst/>
                          <a:latin typeface="Calibri" panose="020F0502020204030204" pitchFamily="34" charset="0"/>
                        </a:rPr>
                        <a:t>Créneaux</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all" normalizeH="0" baseline="0" dirty="0" smtClean="0">
                          <a:ln>
                            <a:noFill/>
                          </a:ln>
                          <a:effectLst/>
                          <a:latin typeface="Calibri" panose="020F0502020204030204" pitchFamily="34" charset="0"/>
                        </a:rPr>
                        <a:t>DE CULTURE</a:t>
                      </a:r>
                      <a:endParaRPr kumimoji="0" lang="fr-FR" sz="900" b="1" i="0" u="none" strike="noStrike" cap="all" normalizeH="0" baseline="0" dirty="0" smtClean="0">
                        <a:ln>
                          <a:noFill/>
                        </a:ln>
                        <a:solidFill>
                          <a:schemeClr val="tx1"/>
                        </a:solidFill>
                        <a:effectLst/>
                        <a:latin typeface="Calibri" panose="020F0502020204030204" pitchFamily="34" charset="0"/>
                        <a:ea typeface="Times New Roman" charset="0"/>
                        <a:cs typeface="Arial" charset="0"/>
                      </a:endParaRP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all" normalizeH="0" baseline="0" dirty="0" smtClean="0">
                          <a:ln>
                            <a:noFill/>
                          </a:ln>
                          <a:effectLst/>
                          <a:latin typeface="Calibri" panose="020F0502020204030204" pitchFamily="34" charset="0"/>
                        </a:rPr>
                        <a:t>TUNNEL FROID</a:t>
                      </a:r>
                      <a:endParaRPr kumimoji="0" lang="fr-FR" sz="900" b="1" i="0" u="none" strike="noStrike" cap="all" normalizeH="0" baseline="0" dirty="0" smtClean="0">
                        <a:ln>
                          <a:noFill/>
                        </a:ln>
                        <a:solidFill>
                          <a:schemeClr val="tx1"/>
                        </a:solidFill>
                        <a:effectLst/>
                        <a:latin typeface="Calibri" panose="020F0502020204030204" pitchFamily="34" charset="0"/>
                        <a:ea typeface="Times New Roman" charset="0"/>
                        <a:cs typeface="Arial" charset="0"/>
                      </a:endParaRP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all" normalizeH="0" baseline="0" dirty="0" smtClean="0">
                          <a:ln>
                            <a:noFill/>
                          </a:ln>
                          <a:effectLst/>
                          <a:latin typeface="Calibri" panose="020F0502020204030204" pitchFamily="34" charset="0"/>
                        </a:rPr>
                        <a:t>CHENILLE</a:t>
                      </a:r>
                      <a:endParaRPr kumimoji="0" lang="fr-FR" sz="900" b="1" i="0" u="none" strike="noStrike" cap="all" normalizeH="0" baseline="0" dirty="0" smtClean="0">
                        <a:ln>
                          <a:noFill/>
                        </a:ln>
                        <a:solidFill>
                          <a:schemeClr val="tx1"/>
                        </a:solidFill>
                        <a:effectLst/>
                        <a:latin typeface="Calibri" panose="020F0502020204030204" pitchFamily="34" charset="0"/>
                        <a:ea typeface="Times New Roman" charset="0"/>
                        <a:cs typeface="Arial" charset="0"/>
                      </a:endParaRP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all" normalizeH="0" baseline="0" dirty="0" smtClean="0">
                          <a:ln>
                            <a:noFill/>
                          </a:ln>
                          <a:effectLst/>
                          <a:latin typeface="Calibri" panose="020F0502020204030204" pitchFamily="34" charset="0"/>
                        </a:rPr>
                        <a:t>BÂCHE</a:t>
                      </a:r>
                      <a:endParaRPr kumimoji="0" lang="fr-FR" sz="900" b="1" i="0" u="none" strike="noStrike" cap="all" normalizeH="0" baseline="0" dirty="0" smtClean="0">
                        <a:ln>
                          <a:noFill/>
                        </a:ln>
                        <a:solidFill>
                          <a:schemeClr val="tx1"/>
                        </a:solidFill>
                        <a:effectLst/>
                        <a:latin typeface="Calibri" panose="020F0502020204030204" pitchFamily="34" charset="0"/>
                        <a:cs typeface="Times New Roman" charset="0"/>
                      </a:endParaRP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all" normalizeH="0" baseline="0" dirty="0" smtClean="0">
                          <a:ln>
                            <a:noFill/>
                          </a:ln>
                          <a:effectLst/>
                          <a:latin typeface="Calibri" panose="020F0502020204030204" pitchFamily="34" charset="0"/>
                        </a:rPr>
                        <a:t>PLEIN CHAMP</a:t>
                      </a:r>
                      <a:endParaRPr kumimoji="0" lang="fr-FR" sz="900" b="1" i="0" u="none" strike="noStrike" cap="all" normalizeH="0" baseline="0" dirty="0" smtClean="0">
                        <a:ln>
                          <a:noFill/>
                        </a:ln>
                        <a:solidFill>
                          <a:schemeClr val="tx1"/>
                        </a:solidFill>
                        <a:effectLst/>
                        <a:latin typeface="Calibri" panose="020F0502020204030204" pitchFamily="34" charset="0"/>
                        <a:ea typeface="Times New Roman" charset="0"/>
                        <a:cs typeface="Arial" charset="0"/>
                      </a:endParaRPr>
                    </a:p>
                  </a:txBody>
                  <a:tcPr marL="84031" marR="84031" marT="41171" marB="41171" anchor="ctr" horzOverflow="overflow"/>
                </a:tc>
              </a:tr>
              <a:tr h="1016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Variétés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de Référence</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u="none" strike="noStrike" cap="none" normalizeH="0" baseline="0" dirty="0" smtClean="0">
                          <a:ln>
                            <a:noFill/>
                          </a:ln>
                          <a:effectLst/>
                          <a:latin typeface="Calibri" panose="020F0502020204030204" pitchFamily="34" charset="0"/>
                        </a:rPr>
                        <a:t>PENDRAGON greffé  </a:t>
                      </a: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u="none" strike="noStrike" cap="none" normalizeH="0" baseline="0" dirty="0" smtClean="0">
                          <a:ln>
                            <a:noFill/>
                          </a:ln>
                          <a:effectLst/>
                          <a:latin typeface="Calibri" panose="020F0502020204030204" pitchFamily="34" charset="0"/>
                        </a:rPr>
                        <a:t>EDGAR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900" u="none" strike="noStrike" kern="1200" cap="none" normalizeH="0" baseline="0" dirty="0" smtClean="0">
                          <a:ln>
                            <a:noFill/>
                          </a:ln>
                          <a:effectLst/>
                          <a:latin typeface="Calibri" panose="020F0502020204030204" pitchFamily="34" charset="0"/>
                        </a:rPr>
                        <a:t>SILVIO</a:t>
                      </a:r>
                      <a:endParaRPr kumimoji="0" lang="fr-FR" sz="900" b="1" i="0" u="none" strike="noStrike" kern="1200"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ARTORIUS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u="none" strike="noStrike" cap="none" normalizeH="0" baseline="0" dirty="0" smtClean="0">
                          <a:ln>
                            <a:noFill/>
                          </a:ln>
                          <a:effectLst/>
                          <a:latin typeface="Calibri" panose="020F0502020204030204" pitchFamily="34" charset="0"/>
                        </a:rPr>
                        <a:t>PENDRAGON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BRUTUS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b="0" i="0" u="sng" strike="noStrike" cap="none" normalizeH="0" baseline="0" dirty="0" smtClean="0">
                          <a:ln>
                            <a:noFill/>
                          </a:ln>
                          <a:solidFill>
                            <a:schemeClr val="tx1"/>
                          </a:solidFill>
                          <a:effectLst/>
                          <a:latin typeface="Calibri" panose="020F0502020204030204" pitchFamily="34" charset="0"/>
                          <a:ea typeface="Times New Roman" charset="0"/>
                          <a:cs typeface="Arial" charset="0"/>
                        </a:rPr>
                        <a:t>MELIXIS</a:t>
                      </a:r>
                      <a:endParaRPr kumimoji="0" lang="en-GB" sz="900" u="none" strike="noStrike" cap="none" normalizeH="0" baseline="0" dirty="0" smtClean="0">
                        <a:ln>
                          <a:noFill/>
                        </a:ln>
                        <a:effectLst/>
                        <a:latin typeface="Calibri" panose="020F0502020204030204" pitchFamily="34" charset="0"/>
                      </a:endParaRP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ARUM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PENDRAGON</a:t>
                      </a:r>
                    </a:p>
                  </a:txBody>
                  <a:tcPr marL="84031" marR="84031" marT="41171" marB="41171" anchor="ctr" horzOverflow="overflow"/>
                </a:tc>
              </a:tr>
              <a:tr h="1016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noProof="0" dirty="0" smtClean="0">
                          <a:ln>
                            <a:noFill/>
                          </a:ln>
                          <a:effectLst/>
                          <a:latin typeface="Calibri" panose="020F0502020204030204" pitchFamily="34" charset="0"/>
                        </a:rPr>
                        <a:t>Variétés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u="none" strike="noStrike" cap="none" normalizeH="0" baseline="0" dirty="0" err="1" smtClean="0">
                          <a:ln>
                            <a:noFill/>
                          </a:ln>
                          <a:effectLst/>
                          <a:latin typeface="Calibri" panose="020F0502020204030204" pitchFamily="34" charset="0"/>
                        </a:rPr>
                        <a:t>Intéressantes</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84031" marR="84031" marT="41171" marB="41171"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900" u="none" strike="noStrike" cap="none" normalizeH="0" baseline="0" dirty="0" smtClean="0">
                          <a:ln>
                            <a:noFill/>
                          </a:ln>
                          <a:effectLst/>
                          <a:latin typeface="Calibri" panose="020F0502020204030204" pitchFamily="34" charset="0"/>
                        </a:rPr>
                        <a:t>EDGAR</a:t>
                      </a: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900" b="0" i="0" u="sng" strike="noStrike" kern="1200" cap="none" normalizeH="0" baseline="0" dirty="0" smtClean="0">
                          <a:ln>
                            <a:noFill/>
                          </a:ln>
                          <a:solidFill>
                            <a:schemeClr val="tx1"/>
                          </a:solidFill>
                          <a:effectLst/>
                          <a:latin typeface="Calibri" panose="020F0502020204030204" pitchFamily="34" charset="0"/>
                          <a:cs typeface="Arial" charset="0"/>
                        </a:rPr>
                        <a:t>KHORUM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900" u="none" strike="noStrike" kern="1200" cap="none" normalizeH="0" baseline="0" dirty="0" smtClean="0">
                          <a:ln>
                            <a:noFill/>
                          </a:ln>
                          <a:effectLst/>
                          <a:latin typeface="Calibri" panose="020F0502020204030204" pitchFamily="34" charset="0"/>
                        </a:rPr>
                        <a:t>PENDRAGON</a:t>
                      </a:r>
                    </a:p>
                  </a:txBody>
                  <a:tcPr marL="84031" marR="84031" marT="41171" marB="4117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b="0" i="0" u="sng" strike="noStrike" cap="none" normalizeH="0" baseline="0" dirty="0" smtClean="0">
                          <a:ln>
                            <a:noFill/>
                          </a:ln>
                          <a:solidFill>
                            <a:schemeClr val="tx1"/>
                          </a:solidFill>
                          <a:effectLst/>
                          <a:latin typeface="Calibri" panose="020F0502020204030204" pitchFamily="34" charset="0"/>
                          <a:ea typeface="Times New Roman" charset="0"/>
                          <a:cs typeface="Arial" charset="0"/>
                        </a:rPr>
                        <a:t>FUNTASTIC</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9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HUGO</a:t>
                      </a:r>
                    </a:p>
                  </a:txBody>
                  <a:tcPr marL="84031" marR="84031" marT="41171" marB="41171"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900" u="none" strike="noStrike" cap="none" normalizeH="0" baseline="0" dirty="0" smtClean="0">
                          <a:ln>
                            <a:noFill/>
                          </a:ln>
                          <a:effectLst/>
                          <a:latin typeface="Calibri" panose="020F0502020204030204" pitchFamily="34" charset="0"/>
                        </a:rPr>
                        <a:t>BAKARA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9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BRUTUS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900" b="0" i="0" u="sng" strike="noStrike" kern="1200" cap="none" normalizeH="0" baseline="0" dirty="0" smtClean="0">
                          <a:ln>
                            <a:noFill/>
                          </a:ln>
                          <a:solidFill>
                            <a:schemeClr val="tx1"/>
                          </a:solidFill>
                          <a:effectLst/>
                          <a:latin typeface="Calibri" panose="020F0502020204030204" pitchFamily="34" charset="0"/>
                          <a:cs typeface="Arial" charset="0"/>
                        </a:rPr>
                        <a:t>GOSSIP</a:t>
                      </a:r>
                      <a:endParaRPr kumimoji="0" lang="en-GB" sz="900" u="sng" strike="noStrike" kern="1200" cap="none" normalizeH="0" baseline="0" dirty="0" smtClean="0">
                        <a:ln>
                          <a:noFill/>
                        </a:ln>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u="none" strike="noStrike" kern="1200" cap="none" normalizeH="0" baseline="0" dirty="0" smtClean="0">
                          <a:ln>
                            <a:noFill/>
                          </a:ln>
                          <a:effectLst/>
                          <a:latin typeface="Calibri" panose="020F0502020204030204" pitchFamily="34" charset="0"/>
                        </a:rPr>
                        <a:t>GUSTABEL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u="none" strike="noStrike" kern="1200" cap="none" normalizeH="0" baseline="0" dirty="0" smtClean="0">
                          <a:ln>
                            <a:noFill/>
                          </a:ln>
                          <a:effectLst/>
                          <a:latin typeface="Calibri" panose="020F0502020204030204" pitchFamily="34" charset="0"/>
                        </a:rPr>
                        <a:t>HUGO</a:t>
                      </a:r>
                    </a:p>
                  </a:txBody>
                  <a:tcPr marL="84031" marR="84031" marT="41171" marB="41171" anchor="ctr" horzOverflow="overflow"/>
                </a:tc>
              </a:tr>
            </a:tbl>
          </a:graphicData>
        </a:graphic>
      </p:graphicFrame>
      <p:pic>
        <p:nvPicPr>
          <p:cNvPr id="17"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3696" y="4617924"/>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8654" y="4617923"/>
            <a:ext cx="120089" cy="10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067" y="9693316"/>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79386" y="6714852"/>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79385" y="6570836"/>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9422" y="6714852"/>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2247" y="7654406"/>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9352" y="7722963"/>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720" y="7601964"/>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6535" y="6625080"/>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9422" y="6570836"/>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9088" y="6714852"/>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7824" y="7493964"/>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7824" y="7654406"/>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 descr="Y:\TECHNIQUE\2019\ESSAIS\Fiches phyto et variétales Centre Ouest melon 2020\mention A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1678" y="7588381"/>
            <a:ext cx="114309" cy="10800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9416" y="7594858"/>
            <a:ext cx="120089" cy="10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238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8B37D5FE-740C-46F5-801A-FA5477D9711F}" type="slidenum">
              <a:rPr lang="en-US" smtClean="0"/>
              <a:pPr/>
              <a:t>2</a:t>
            </a:fld>
            <a:endParaRPr lang="en-US"/>
          </a:p>
        </p:txBody>
      </p:sp>
      <p:grpSp>
        <p:nvGrpSpPr>
          <p:cNvPr id="11" name="Groupe 10"/>
          <p:cNvGrpSpPr/>
          <p:nvPr/>
        </p:nvGrpSpPr>
        <p:grpSpPr>
          <a:xfrm>
            <a:off x="468263" y="0"/>
            <a:ext cx="6624000" cy="10278148"/>
            <a:chOff x="468263" y="0"/>
            <a:chExt cx="6624000" cy="10278148"/>
          </a:xfrm>
        </p:grpSpPr>
        <p:sp>
          <p:nvSpPr>
            <p:cNvPr id="7" name="Rectangle 6"/>
            <p:cNvSpPr/>
            <p:nvPr/>
          </p:nvSpPr>
          <p:spPr>
            <a:xfrm>
              <a:off x="468263" y="810196"/>
              <a:ext cx="6624000" cy="9467952"/>
            </a:xfrm>
            <a:prstGeom prst="rect">
              <a:avLst/>
            </a:prstGeom>
            <a:solidFill>
              <a:schemeClr val="bg1"/>
            </a:solidFill>
            <a:ln w="3175"/>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8" name="Rectangle 7"/>
            <p:cNvSpPr/>
            <p:nvPr/>
          </p:nvSpPr>
          <p:spPr>
            <a:xfrm>
              <a:off x="3780271" y="0"/>
              <a:ext cx="2952688" cy="522164"/>
            </a:xfrm>
            <a:prstGeom prst="rect">
              <a:avLst/>
            </a:prstGeom>
            <a:solidFill>
              <a:srgbClr val="E7EAD1"/>
            </a:solidFill>
            <a:ln w="635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accent3"/>
                </a:solidFill>
              </a:endParaRPr>
            </a:p>
          </p:txBody>
        </p:sp>
        <p:sp>
          <p:nvSpPr>
            <p:cNvPr id="9" name="Rectangle 8"/>
            <p:cNvSpPr/>
            <p:nvPr/>
          </p:nvSpPr>
          <p:spPr>
            <a:xfrm>
              <a:off x="3852279" y="0"/>
              <a:ext cx="2808672" cy="468000"/>
            </a:xfrm>
            <a:prstGeom prst="rect">
              <a:avLst/>
            </a:prstGeom>
            <a:solidFill>
              <a:schemeClr val="accent1">
                <a:lumMod val="50000"/>
              </a:schemeClr>
            </a:solidFill>
            <a:ln w="6350"/>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grpSp>
      <p:sp>
        <p:nvSpPr>
          <p:cNvPr id="10" name="AutoShape 21"/>
          <p:cNvSpPr>
            <a:spLocks noChangeArrowheads="1"/>
          </p:cNvSpPr>
          <p:nvPr/>
        </p:nvSpPr>
        <p:spPr bwMode="auto">
          <a:xfrm>
            <a:off x="4032479" y="94092"/>
            <a:ext cx="2448272" cy="363095"/>
          </a:xfrm>
          <a:prstGeom prst="roundRect">
            <a:avLst>
              <a:gd name="adj" fmla="val 0"/>
            </a:avLst>
          </a:prstGeom>
          <a:noFill/>
          <a:ln>
            <a:noFill/>
          </a:ln>
        </p:spPr>
        <p:txBody>
          <a:bodyPr lIns="0" tIns="0" rIns="0" bIns="0">
            <a:scene3d>
              <a:camera prst="orthographicFront"/>
              <a:lightRig rig="soft" dir="t">
                <a:rot lat="0" lon="0" rev="10800000"/>
              </a:lightRig>
            </a:scene3d>
            <a:sp3d>
              <a:bevelT w="27940" h="12700"/>
              <a:contourClr>
                <a:srgbClr val="DDDDDD"/>
              </a:contourClr>
            </a:sp3d>
          </a:bodyPr>
          <a:lstStyle>
            <a:lvl1pPr marL="342900" indent="-342900" eaLnBrk="0" hangingPunct="0">
              <a:defRPr>
                <a:solidFill>
                  <a:schemeClr val="tx1"/>
                </a:solidFill>
                <a:latin typeface="Arial" charset="0"/>
              </a:defRPr>
            </a:lvl1pPr>
            <a:lvl2pPr marL="2032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indent="0" algn="ctr" eaLnBrk="1" hangingPunct="1">
              <a:lnSpc>
                <a:spcPct val="85000"/>
              </a:lnSpc>
            </a:pPr>
            <a:r>
              <a:rPr lang="fr-FR" altLang="fr-FR" sz="2400" b="1" spc="150" dirty="0">
                <a:ln w="11430"/>
                <a:solidFill>
                  <a:srgbClr val="F8F8F8"/>
                </a:solidFill>
                <a:effectLst>
                  <a:outerShdw blurRad="25400" algn="tl" rotWithShape="0">
                    <a:srgbClr val="000000">
                      <a:alpha val="43000"/>
                    </a:srgbClr>
                  </a:outerShdw>
                </a:effectLst>
                <a:latin typeface="+mj-lt"/>
              </a:rPr>
              <a:t>Fruit écrit</a:t>
            </a:r>
          </a:p>
        </p:txBody>
      </p:sp>
      <p:graphicFrame>
        <p:nvGraphicFramePr>
          <p:cNvPr id="13" name="Group 202"/>
          <p:cNvGraphicFramePr>
            <a:graphicFrameLocks noGrp="1"/>
          </p:cNvGraphicFramePr>
          <p:nvPr>
            <p:extLst>
              <p:ext uri="{D42A27DB-BD31-4B8C-83A1-F6EECF244321}">
                <p14:modId xmlns:p14="http://schemas.microsoft.com/office/powerpoint/2010/main" val="1011909699"/>
              </p:ext>
            </p:extLst>
          </p:nvPr>
        </p:nvGraphicFramePr>
        <p:xfrm>
          <a:off x="468260" y="575025"/>
          <a:ext cx="6680838" cy="7847651"/>
        </p:xfrm>
        <a:graphic>
          <a:graphicData uri="http://schemas.openxmlformats.org/drawingml/2006/table">
            <a:tbl>
              <a:tblPr>
                <a:effectLst>
                  <a:outerShdw blurRad="50800" dist="38100" dir="5400000" algn="t" rotWithShape="0">
                    <a:prstClr val="black">
                      <a:alpha val="40000"/>
                    </a:prstClr>
                  </a:outerShdw>
                </a:effectLst>
                <a:tableStyleId>{775DCB02-9BB8-47FD-8907-85C794F793BA}</a:tableStyleId>
              </a:tblPr>
              <a:tblGrid>
                <a:gridCol w="946458"/>
                <a:gridCol w="705298"/>
                <a:gridCol w="705298"/>
                <a:gridCol w="564238"/>
                <a:gridCol w="211590"/>
                <a:gridCol w="268425"/>
                <a:gridCol w="211590"/>
                <a:gridCol w="211590"/>
                <a:gridCol w="1346974"/>
                <a:gridCol w="1509377"/>
              </a:tblGrid>
              <a:tr h="30292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Variété</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Résistances génétiques</a:t>
                      </a:r>
                      <a:endParaRPr kumimoji="0" lang="fr-FR" sz="9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marL="18000" marR="0" marT="0" marB="0" anchor="ctr" anchorCtr="1" horzOverflow="overflow"/>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Profil de</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Production</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0" marR="0" marT="0" marB="0" anchor="ctr" horzOverflow="overflow"/>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Rendement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Commercial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(1)</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0" marR="0" marT="0" marB="0" anchor="ctr" horzOverflow="overflow"/>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Qualités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Internes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(2)</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0" marR="0" marT="0" marB="0" anchor="ctr" horzOverflow="overflow"/>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rPr>
                        <a:t>Comportement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rPr>
                        <a:t>aux maladies</a:t>
                      </a:r>
                    </a:p>
                  </a:txBody>
                  <a:tcPr marL="0" marR="0" marT="0" marB="0" anchor="ctr" horzOverflow="overflow"/>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ATOUTS</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18000" marR="0" marT="0" marB="0" anchor="ctr" horzOverflow="overflow"/>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CONTRAINTES</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18000" marR="0" marT="0" marB="0" anchor="ctr" horzOverflow="overflow"/>
                </a:tc>
              </a:tr>
              <a:tr h="302923">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F</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(3)</a:t>
                      </a: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B</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(4)</a:t>
                      </a: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(4)</a:t>
                      </a: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M</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(4)</a:t>
                      </a:r>
                    </a:p>
                  </a:txBody>
                  <a:tcPr marL="0" marR="0" marT="0" marB="0" anchor="ctr" horzOverflow="overflow"/>
                </a:tc>
                <a:tc vMerge="1">
                  <a:txBody>
                    <a:bodyPr/>
                    <a:lstStyle/>
                    <a:p>
                      <a:endParaRPr lang="fr-FR"/>
                    </a:p>
                  </a:txBody>
                  <a:tcPr/>
                </a:tc>
                <a:tc vMerge="1">
                  <a:txBody>
                    <a:bodyPr/>
                    <a:lstStyle/>
                    <a:p>
                      <a:endParaRPr lang="fr-FR"/>
                    </a:p>
                  </a:txBody>
                  <a:tcPr/>
                </a:tc>
              </a:tr>
              <a:tr h="6374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1" u="none" strike="noStrike" cap="none" normalizeH="0" baseline="0" dirty="0" smtClean="0">
                          <a:ln>
                            <a:noFill/>
                          </a:ln>
                          <a:solidFill>
                            <a:schemeClr val="accent1">
                              <a:lumMod val="50000"/>
                            </a:schemeClr>
                          </a:solidFill>
                          <a:effectLst/>
                          <a:latin typeface="Calibri" panose="020F0502020204030204" pitchFamily="34" charset="0"/>
                        </a:rPr>
                        <a:t> </a:t>
                      </a:r>
                      <a:r>
                        <a:rPr kumimoji="0" lang="de-DE" sz="1000" b="1" u="none" strike="noStrike" cap="none" normalizeH="0" baseline="0" dirty="0" smtClean="0">
                          <a:ln>
                            <a:noFill/>
                          </a:ln>
                          <a:solidFill>
                            <a:schemeClr val="accent3"/>
                          </a:solidFill>
                          <a:effectLst/>
                          <a:latin typeface="Calibri" panose="020F0502020204030204" pitchFamily="34" charset="0"/>
                        </a:rPr>
                        <a:t>ARTORIUS</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i="1" u="none" strike="noStrike" cap="none" normalizeH="0" baseline="0" dirty="0" smtClean="0">
                          <a:ln>
                            <a:noFill/>
                          </a:ln>
                          <a:effectLst/>
                          <a:latin typeface="Calibri" panose="020F0502020204030204" pitchFamily="34" charset="0"/>
                        </a:rPr>
                        <a:t>(Syngenta)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800" b="1" u="none" strike="noStrike" cap="none" normalizeH="0" baseline="0" dirty="0" smtClean="0">
                          <a:ln>
                            <a:noFill/>
                          </a:ln>
                          <a:effectLst/>
                          <a:latin typeface="Calibri" panose="020F0502020204030204" pitchFamily="34" charset="0"/>
                        </a:rPr>
                        <a:t>HR : </a:t>
                      </a:r>
                      <a:r>
                        <a:rPr kumimoji="0" lang="fr-FR" sz="800" b="1" u="none" strike="noStrike" cap="none" normalizeH="0" baseline="0" dirty="0" err="1" smtClean="0">
                          <a:ln>
                            <a:noFill/>
                          </a:ln>
                          <a:effectLst/>
                          <a:latin typeface="Calibri" panose="020F0502020204030204" pitchFamily="34" charset="0"/>
                        </a:rPr>
                        <a:t>Fom</a:t>
                      </a:r>
                      <a:r>
                        <a:rPr kumimoji="0" lang="fr-FR" sz="800" b="1" u="none" strike="noStrike" cap="none" normalizeH="0" baseline="0" dirty="0" smtClean="0">
                          <a:ln>
                            <a:noFill/>
                          </a:ln>
                          <a:effectLst/>
                          <a:latin typeface="Calibri" panose="020F0502020204030204" pitchFamily="34" charset="0"/>
                        </a:rPr>
                        <a:t> 0, 1, 2, Px1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none" normalizeH="0" baseline="0" dirty="0" smtClean="0">
                          <a:ln>
                            <a:noFill/>
                          </a:ln>
                          <a:effectLst/>
                          <a:latin typeface="Calibri" panose="020F0502020204030204" pitchFamily="34" charset="0"/>
                        </a:rPr>
                        <a:t>IR : Px2, Px5, Ag</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1800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800" u="none" strike="noStrike" cap="none" normalizeH="0" baseline="0" dirty="0" err="1" smtClean="0">
                          <a:ln>
                            <a:noFill/>
                          </a:ln>
                          <a:effectLst/>
                          <a:latin typeface="Calibri" panose="020F0502020204030204" pitchFamily="34" charset="0"/>
                        </a:rPr>
                        <a:t>Groupé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pitchFamily="18" charset="0"/>
                        <a:cs typeface="Arial" charset="0"/>
                        <a:sym typeface="Wingdings" pitchFamily="2" charset="2"/>
                      </a:endParaRP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3" pitchFamily="18" charset="2"/>
                        </a:rPr>
                        <a:t></a:t>
                      </a:r>
                      <a:endPar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pitchFamily="2" charset="2"/>
                      </a:endParaRP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u="none" strike="noStrike" cap="none" normalizeH="0" baseline="0" dirty="0" smtClean="0">
                          <a:ln>
                            <a:noFill/>
                          </a:ln>
                          <a:effectLst/>
                          <a:latin typeface="+mn-lt"/>
                          <a:sym typeface="Wingdings 2" pitchFamily="18" charset="2"/>
                        </a:rPr>
                        <a:t>2</a:t>
                      </a:r>
                      <a:endParaRPr kumimoji="0" lang="fr-FR" sz="800" u="none" strike="noStrike" cap="none" normalizeH="0" baseline="0" dirty="0" smtClean="0">
                        <a:ln>
                          <a:noFill/>
                        </a:ln>
                        <a:effectLst/>
                        <a:latin typeface="+mn-lt"/>
                        <a:sym typeface="Wingdings 3" pitchFamily="18" charset="2"/>
                      </a:endParaRPr>
                    </a:p>
                  </a:txBody>
                  <a:tcPr marL="0" marR="0" marT="0" marB="0" anchor="ctr" horzOverflow="overflow">
                    <a:solidFill>
                      <a:srgbClr val="FF2D2D">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2" pitchFamily="18" charset="2"/>
                        </a:rPr>
                        <a:t>1-2</a:t>
                      </a:r>
                    </a:p>
                  </a:txBody>
                  <a:tcPr marL="0" marR="0" marT="0" marB="0"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2" pitchFamily="18" charset="2"/>
                        </a:rPr>
                        <a:t>1</a:t>
                      </a:r>
                    </a:p>
                  </a:txBody>
                  <a:tcPr marL="0" marR="0" marT="0" marB="0" anchor="ctr" horzOverflow="overflow">
                    <a:solidFill>
                      <a:srgbClr val="FF2D2D">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2" pitchFamily="18" charset="2"/>
                        </a:rPr>
                        <a:t>PAR</a:t>
                      </a:r>
                    </a:p>
                  </a:txBody>
                  <a:tcPr marL="0" marR="0" marT="0" marB="0" anchor="ctr" horzOverflow="overflow">
                    <a:noFill/>
                  </a:tcPr>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800" u="none" strike="noStrike" kern="1200" cap="none" normalizeH="0" baseline="0" dirty="0" smtClean="0">
                          <a:ln>
                            <a:noFill/>
                          </a:ln>
                          <a:effectLst/>
                          <a:latin typeface="Calibri" panose="020F0502020204030204" pitchFamily="34" charset="0"/>
                        </a:rPr>
                        <a:t> Belle présentation.</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800" u="none" strike="noStrike" kern="1200" cap="none" normalizeH="0" baseline="0" dirty="0" smtClean="0">
                          <a:ln>
                            <a:noFill/>
                          </a:ln>
                          <a:effectLst/>
                          <a:latin typeface="Calibri" panose="020F0502020204030204" pitchFamily="34" charset="0"/>
                        </a:rPr>
                        <a:t> Calibre homogène.</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800" u="none" strike="noStrike" kern="1200" cap="none" normalizeH="0" baseline="0" dirty="0" smtClean="0">
                          <a:ln>
                            <a:noFill/>
                          </a:ln>
                          <a:effectLst/>
                          <a:latin typeface="Calibri" panose="020F0502020204030204" pitchFamily="34" charset="0"/>
                        </a:rPr>
                        <a:t> Peu de déchets.</a:t>
                      </a:r>
                      <a:endParaRPr kumimoji="0" lang="fr-FR" sz="800" b="0" i="0" u="none" strike="noStrike" kern="1200"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54000" marR="0" marT="0" marB="0"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kern="1200" cap="none" normalizeH="0" baseline="0" dirty="0" smtClean="0">
                          <a:ln>
                            <a:noFill/>
                          </a:ln>
                          <a:effectLst/>
                          <a:latin typeface="Calibri" panose="020F0502020204030204" pitchFamily="34" charset="0"/>
                        </a:rPr>
                        <a:t>- Faible tenue de plante.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b="0" i="0" u="none" strike="noStrike" kern="1200" cap="none" normalizeH="0" baseline="0" dirty="0" smtClean="0">
                          <a:ln>
                            <a:noFill/>
                          </a:ln>
                          <a:solidFill>
                            <a:schemeClr val="tx1"/>
                          </a:solidFill>
                          <a:effectLst/>
                          <a:latin typeface="Calibri" panose="020F0502020204030204" pitchFamily="34" charset="0"/>
                          <a:ea typeface="Times New Roman" pitchFamily="18" charset="0"/>
                          <a:cs typeface="Arial" charset="0"/>
                        </a:rPr>
                        <a:t>- Risque de gros calibre si planté trop tard.</a:t>
                      </a:r>
                    </a:p>
                  </a:txBody>
                  <a:tcPr marL="54000" marR="0" marT="0" marB="0" anchor="ctr" horzOverflow="overflow"/>
                </a:tc>
              </a:tr>
              <a:tr h="720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u="none" strike="noStrike" cap="none" normalizeH="0" baseline="0" dirty="0" smtClean="0">
                          <a:ln>
                            <a:noFill/>
                          </a:ln>
                          <a:solidFill>
                            <a:schemeClr val="accent3"/>
                          </a:solidFill>
                          <a:effectLst/>
                          <a:latin typeface="Calibri" panose="020F0502020204030204" pitchFamily="34" charset="0"/>
                        </a:rPr>
                        <a:t> ARUM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i="1" u="none" strike="noStrike" cap="none" normalizeH="0" baseline="0" dirty="0" smtClean="0">
                          <a:ln>
                            <a:noFill/>
                          </a:ln>
                          <a:effectLst/>
                          <a:latin typeface="Calibri" panose="020F0502020204030204" pitchFamily="34" charset="0"/>
                        </a:rPr>
                        <a:t>(</a:t>
                      </a:r>
                      <a:r>
                        <a:rPr kumimoji="0" lang="de-DE" sz="800" i="1" u="none" strike="noStrike" cap="none" normalizeH="0" baseline="0" dirty="0" err="1" smtClean="0">
                          <a:ln>
                            <a:noFill/>
                          </a:ln>
                          <a:effectLst/>
                          <a:latin typeface="Calibri" panose="020F0502020204030204" pitchFamily="34" charset="0"/>
                        </a:rPr>
                        <a:t>Nunhems</a:t>
                      </a:r>
                      <a:r>
                        <a:rPr kumimoji="0" lang="de-DE" sz="800" i="1" u="none" strike="noStrike" cap="none" normalizeH="0" baseline="0" dirty="0" smtClean="0">
                          <a:ln>
                            <a:noFill/>
                          </a:ln>
                          <a:effectLst/>
                          <a:latin typeface="Calibri" panose="020F0502020204030204" pitchFamily="34" charset="0"/>
                        </a:rPr>
                        <a:t>)</a:t>
                      </a:r>
                      <a:endParaRPr kumimoji="0" lang="fr-FR" sz="800" i="1" u="none" strike="noStrike" cap="none" normalizeH="0" baseline="0" dirty="0" smtClean="0">
                        <a:ln>
                          <a:noFill/>
                        </a:ln>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cap="none" normalizeH="0" baseline="0" dirty="0" smtClean="0">
                          <a:ln>
                            <a:noFill/>
                          </a:ln>
                          <a:effectLst/>
                          <a:latin typeface="Calibri" panose="020F0502020204030204" pitchFamily="34" charset="0"/>
                        </a:rPr>
                        <a:t>HR : </a:t>
                      </a:r>
                      <a:r>
                        <a:rPr kumimoji="0" lang="de-DE" sz="800" b="1" u="none" strike="noStrike" cap="none" normalizeH="0" baseline="0" dirty="0" err="1" smtClean="0">
                          <a:ln>
                            <a:noFill/>
                          </a:ln>
                          <a:effectLst/>
                          <a:latin typeface="Calibri" panose="020F0502020204030204" pitchFamily="34" charset="0"/>
                        </a:rPr>
                        <a:t>Fom</a:t>
                      </a:r>
                      <a:r>
                        <a:rPr kumimoji="0" lang="de-DE" sz="800" b="1" u="none" strike="noStrike" cap="none" normalizeH="0" baseline="0" dirty="0" smtClean="0">
                          <a:ln>
                            <a:noFill/>
                          </a:ln>
                          <a:effectLst/>
                          <a:latin typeface="Calibri" panose="020F0502020204030204" pitchFamily="34" charset="0"/>
                        </a:rPr>
                        <a:t> 0, 1, 2</a:t>
                      </a:r>
                      <a:endParaRPr kumimoji="0" lang="fr-FR" sz="800" b="1" u="none" strike="noStrike" cap="none" normalizeH="0" baseline="0" dirty="0" smtClean="0">
                        <a:ln>
                          <a:noFill/>
                        </a:ln>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cap="none" normalizeH="0" baseline="0" dirty="0" smtClean="0">
                          <a:ln>
                            <a:noFill/>
                          </a:ln>
                          <a:effectLst/>
                          <a:latin typeface="Calibri" panose="020F0502020204030204" pitchFamily="34" charset="0"/>
                        </a:rPr>
                        <a:t>IR : Px1, Px2, Px3, Px5, </a:t>
                      </a:r>
                      <a:r>
                        <a:rPr kumimoji="0" lang="de-DE" sz="800" b="1" u="none" strike="noStrike" cap="none" normalizeH="0" baseline="0" dirty="0" err="1" smtClean="0">
                          <a:ln>
                            <a:noFill/>
                          </a:ln>
                          <a:effectLst/>
                          <a:latin typeface="Calibri" panose="020F0502020204030204" pitchFamily="34" charset="0"/>
                        </a:rPr>
                        <a:t>Gc</a:t>
                      </a:r>
                      <a:endParaRPr lang="fr-FR" sz="1000" dirty="0">
                        <a:latin typeface="Calibri" pitchFamily="34" charset="0"/>
                        <a:cs typeface="Calibri" pitchFamily="34" charset="0"/>
                      </a:endParaRPr>
                    </a:p>
                  </a:txBody>
                  <a:tcPr marL="18000" marR="0" marT="0" marB="0"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800" u="none" strike="noStrike" cap="none" normalizeH="0" baseline="0" dirty="0" err="1" smtClean="0">
                          <a:ln>
                            <a:noFill/>
                          </a:ln>
                          <a:effectLst/>
                          <a:latin typeface="Calibri" panose="020F0502020204030204" pitchFamily="34" charset="0"/>
                        </a:rPr>
                        <a:t>Groupé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0" marR="0" marT="0" marB="0"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pitchFamily="2" charset="2"/>
                        </a:rPr>
                        <a:t></a:t>
                      </a:r>
                      <a:endParaRPr lang="fr-FR" sz="800" dirty="0" smtClean="0"/>
                    </a:p>
                  </a:txBody>
                  <a:tcPr marL="0" marR="0" marT="0" marB="0"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0" marR="0" marT="0" marB="0" anchor="ctr" horzOverflow="overflow"/>
                </a:tc>
                <a:tc>
                  <a:txBody>
                    <a:bodyPr/>
                    <a:lstStyle/>
                    <a:p>
                      <a:pPr algn="ctr"/>
                      <a:r>
                        <a:rPr lang="fr-FR" sz="800" dirty="0" smtClean="0">
                          <a:latin typeface="+mn-lt"/>
                        </a:rPr>
                        <a:t>4</a:t>
                      </a:r>
                      <a:endParaRPr lang="fr-FR" sz="800" dirty="0">
                        <a:latin typeface="+mn-lt"/>
                      </a:endParaRPr>
                    </a:p>
                  </a:txBody>
                  <a:tcPr marL="0" marR="0" marT="0" marB="0" anchor="ctr" horzOverflow="overflow">
                    <a:solidFill>
                      <a:srgbClr val="FFFFCC"/>
                    </a:solidFill>
                  </a:tcPr>
                </a:tc>
                <a:tc>
                  <a:txBody>
                    <a:bodyPr/>
                    <a:lstStyle/>
                    <a:p>
                      <a:pPr algn="ctr"/>
                      <a:r>
                        <a:rPr lang="fr-FR" sz="800" dirty="0" smtClean="0">
                          <a:latin typeface="+mn-lt"/>
                        </a:rPr>
                        <a:t>2-3</a:t>
                      </a:r>
                      <a:endParaRPr lang="fr-FR" sz="800" dirty="0">
                        <a:latin typeface="+mn-lt"/>
                      </a:endParaRPr>
                    </a:p>
                  </a:txBody>
                  <a:tcPr marL="0" marR="0" marT="0" marB="0" anchor="ctr" horzOverflow="overflow">
                    <a:solidFill>
                      <a:srgbClr val="BDEB85">
                        <a:alpha val="49804"/>
                      </a:srgbClr>
                    </a:solidFill>
                  </a:tcPr>
                </a:tc>
                <a:tc>
                  <a:txBody>
                    <a:bodyPr/>
                    <a:lstStyle/>
                    <a:p>
                      <a:pPr algn="ctr"/>
                      <a:r>
                        <a:rPr lang="fr-FR" sz="800" dirty="0" smtClean="0">
                          <a:latin typeface="+mn-lt"/>
                        </a:rPr>
                        <a:t>3</a:t>
                      </a:r>
                      <a:endParaRPr lang="fr-FR" sz="800" dirty="0">
                        <a:latin typeface="+mn-lt"/>
                      </a:endParaRPr>
                    </a:p>
                  </a:txBody>
                  <a:tcPr marL="0" marR="0" marT="0" marB="0" anchor="ctr" horzOverflow="overflow">
                    <a:solidFill>
                      <a:srgbClr val="BDEB85">
                        <a:alpha val="50196"/>
                      </a:srgbClr>
                    </a:solidFill>
                  </a:tcPr>
                </a:tc>
                <a:tc>
                  <a:txBody>
                    <a:bodyPr/>
                    <a:lstStyle/>
                    <a:p>
                      <a:pPr algn="ctr"/>
                      <a:r>
                        <a:rPr lang="fr-FR" sz="800" dirty="0" smtClean="0">
                          <a:latin typeface="+mn-lt"/>
                        </a:rPr>
                        <a:t>2</a:t>
                      </a:r>
                      <a:endParaRPr lang="fr-FR" sz="800" dirty="0">
                        <a:latin typeface="+mn-lt"/>
                      </a:endParaRPr>
                    </a:p>
                  </a:txBody>
                  <a:tcPr marL="0" marR="0" marT="0" marB="0" anchor="ctr" horzOverflow="overflow">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800" dirty="0" smtClean="0"/>
                        <a:t>- Bonne tenue de plante.</a:t>
                      </a:r>
                    </a:p>
                    <a:p>
                      <a:pPr marL="0" marR="0" indent="0" algn="l" defTabSz="914400" rtl="0" eaLnBrk="1" fontAlgn="auto" latinLnBrk="0" hangingPunct="1">
                        <a:lnSpc>
                          <a:spcPct val="100000"/>
                        </a:lnSpc>
                        <a:spcBef>
                          <a:spcPts val="0"/>
                        </a:spcBef>
                        <a:spcAft>
                          <a:spcPts val="0"/>
                        </a:spcAft>
                        <a:buClrTx/>
                        <a:buSzTx/>
                        <a:buFontTx/>
                        <a:buNone/>
                        <a:tabLst/>
                        <a:defRPr/>
                      </a:pPr>
                      <a:r>
                        <a:rPr lang="fr-FR" sz="800" dirty="0" smtClean="0"/>
                        <a:t>- Peu de déchets.</a:t>
                      </a:r>
                    </a:p>
                  </a:txBody>
                  <a:tcPr marL="54000" marR="0" marT="0" marB="0" anchor="ct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tab pos="0" algn="l"/>
                          <a:tab pos="504000" algn="l"/>
                          <a:tab pos="1296000" algn="l"/>
                        </a:tabLst>
                        <a:defRPr/>
                      </a:pPr>
                      <a:r>
                        <a:rPr kumimoji="0" lang="fr-FR" sz="800" u="none" strike="noStrike" kern="1200" cap="none" normalizeH="0" baseline="0" dirty="0" smtClean="0">
                          <a:ln>
                            <a:noFill/>
                          </a:ln>
                          <a:solidFill>
                            <a:schemeClr val="dk1"/>
                          </a:solidFill>
                          <a:effectLst/>
                          <a:latin typeface="+mj-lt"/>
                          <a:ea typeface="+mn-ea"/>
                          <a:cs typeface="+mn-cs"/>
                        </a:rPr>
                        <a:t>- Taches</a:t>
                      </a:r>
                      <a:r>
                        <a:rPr lang="fr-FR" sz="800" dirty="0" smtClean="0">
                          <a:latin typeface="+mj-lt"/>
                        </a:rPr>
                        <a:t> d’hypersensibilité sur</a:t>
                      </a:r>
                      <a:r>
                        <a:rPr lang="fr-FR" sz="800" baseline="0" dirty="0" smtClean="0">
                          <a:latin typeface="+mj-lt"/>
                        </a:rPr>
                        <a:t>  </a:t>
                      </a:r>
                    </a:p>
                    <a:p>
                      <a:pPr marL="0" marR="0" indent="0" algn="l" defTabSz="914400" rtl="0" eaLnBrk="1" fontAlgn="auto" latinLnBrk="0" hangingPunct="1">
                        <a:lnSpc>
                          <a:spcPct val="100000"/>
                        </a:lnSpc>
                        <a:spcBef>
                          <a:spcPts val="0"/>
                        </a:spcBef>
                        <a:spcAft>
                          <a:spcPts val="0"/>
                        </a:spcAft>
                        <a:buClrTx/>
                        <a:buSzTx/>
                        <a:buFontTx/>
                        <a:buNone/>
                        <a:tabLst>
                          <a:tab pos="0" algn="l"/>
                          <a:tab pos="504000" algn="l"/>
                          <a:tab pos="1296000" algn="l"/>
                        </a:tabLst>
                        <a:defRPr/>
                      </a:pPr>
                      <a:r>
                        <a:rPr lang="fr-FR" sz="800" baseline="0" dirty="0" smtClean="0">
                          <a:latin typeface="+mj-lt"/>
                        </a:rPr>
                        <a:t>   </a:t>
                      </a:r>
                      <a:r>
                        <a:rPr lang="fr-FR" sz="800" dirty="0" smtClean="0">
                          <a:latin typeface="+mj-lt"/>
                        </a:rPr>
                        <a:t>fruits.</a:t>
                      </a:r>
                    </a:p>
                  </a:txBody>
                  <a:tcPr marL="54000" marR="0" marT="0" marB="0" anchor="ctr" horzOverflow="overflow"/>
                </a:tc>
              </a:tr>
              <a:tr h="7060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u="none" strike="noStrike" cap="none" normalizeH="0" baseline="0" dirty="0" smtClean="0">
                          <a:ln>
                            <a:noFill/>
                          </a:ln>
                          <a:solidFill>
                            <a:schemeClr val="accent3"/>
                          </a:solidFill>
                          <a:effectLst/>
                          <a:latin typeface="Calibri" panose="020F0502020204030204" pitchFamily="34" charset="0"/>
                        </a:rPr>
                        <a:t> </a:t>
                      </a:r>
                      <a:r>
                        <a:rPr kumimoji="0" lang="fr-FR" sz="1000" b="1" u="none" strike="noStrike" kern="1200" cap="none" normalizeH="0" baseline="0" dirty="0" smtClean="0">
                          <a:ln>
                            <a:noFill/>
                          </a:ln>
                          <a:solidFill>
                            <a:schemeClr val="accent3"/>
                          </a:solidFill>
                          <a:effectLst/>
                          <a:latin typeface="Calibri" panose="020F0502020204030204" pitchFamily="34" charset="0"/>
                          <a:ea typeface="+mn-ea"/>
                          <a:cs typeface="+mn-cs"/>
                        </a:rPr>
                        <a:t>BAKARA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i="1" u="none" strike="noStrike" kern="1200" cap="none" normalizeH="0" baseline="0" dirty="0" smtClean="0">
                          <a:ln>
                            <a:noFill/>
                          </a:ln>
                          <a:solidFill>
                            <a:schemeClr val="dk1"/>
                          </a:solidFill>
                          <a:effectLst/>
                          <a:latin typeface="Calibri" panose="020F0502020204030204" pitchFamily="34" charset="0"/>
                          <a:ea typeface="+mn-ea"/>
                          <a:cs typeface="+mn-cs"/>
                        </a:rPr>
                        <a:t>(HM </a:t>
                      </a:r>
                      <a:r>
                        <a:rPr kumimoji="0" lang="de-DE" sz="800" i="1" u="none" strike="noStrike" kern="1200" cap="none" normalizeH="0" baseline="0" dirty="0" err="1" smtClean="0">
                          <a:ln>
                            <a:noFill/>
                          </a:ln>
                          <a:solidFill>
                            <a:schemeClr val="dk1"/>
                          </a:solidFill>
                          <a:effectLst/>
                          <a:latin typeface="Calibri" panose="020F0502020204030204" pitchFamily="34" charset="0"/>
                          <a:ea typeface="+mn-ea"/>
                          <a:cs typeface="+mn-cs"/>
                        </a:rPr>
                        <a:t>Clause</a:t>
                      </a:r>
                      <a:r>
                        <a:rPr kumimoji="0" lang="de-DE" sz="800" i="1" u="none" strike="noStrike" kern="1200" cap="none" normalizeH="0" baseline="0" dirty="0" smtClean="0">
                          <a:ln>
                            <a:noFill/>
                          </a:ln>
                          <a:solidFill>
                            <a:schemeClr val="dk1"/>
                          </a:solidFill>
                          <a:effectLst/>
                          <a:latin typeface="Calibri" panose="020F0502020204030204" pitchFamily="34" charset="0"/>
                          <a:ea typeface="+mn-ea"/>
                          <a:cs typeface="+mn-cs"/>
                        </a:rPr>
                        <a:t>)</a:t>
                      </a:r>
                      <a:endParaRPr kumimoji="0" lang="fr-FR" sz="800" i="1" u="none" strike="noStrike" kern="1200" cap="none" normalizeH="0" baseline="0" dirty="0" smtClean="0">
                        <a:ln>
                          <a:noFill/>
                        </a:ln>
                        <a:solidFill>
                          <a:schemeClr val="dk1"/>
                        </a:solidFill>
                        <a:effectLst/>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kern="1200" cap="none" normalizeH="0" baseline="0" dirty="0" smtClean="0">
                          <a:ln>
                            <a:noFill/>
                          </a:ln>
                          <a:solidFill>
                            <a:schemeClr val="dk1"/>
                          </a:solidFill>
                          <a:effectLst/>
                          <a:latin typeface="Calibri" panose="020F0502020204030204" pitchFamily="34" charset="0"/>
                          <a:ea typeface="+mn-ea"/>
                          <a:cs typeface="+mn-cs"/>
                        </a:rPr>
                        <a:t>HR : </a:t>
                      </a:r>
                      <a:r>
                        <a:rPr kumimoji="0" lang="de-DE" sz="800" b="1" u="none" strike="noStrike" kern="1200" cap="none" normalizeH="0" baseline="0" dirty="0" err="1" smtClean="0">
                          <a:ln>
                            <a:noFill/>
                          </a:ln>
                          <a:solidFill>
                            <a:schemeClr val="dk1"/>
                          </a:solidFill>
                          <a:effectLst/>
                          <a:latin typeface="Calibri" panose="020F0502020204030204" pitchFamily="34" charset="0"/>
                          <a:ea typeface="+mn-ea"/>
                          <a:cs typeface="+mn-cs"/>
                        </a:rPr>
                        <a:t>Fom</a:t>
                      </a:r>
                      <a:r>
                        <a:rPr kumimoji="0" lang="de-DE" sz="800" b="1" u="none" strike="noStrike" kern="1200" cap="none" normalizeH="0" baseline="0" dirty="0" smtClean="0">
                          <a:ln>
                            <a:noFill/>
                          </a:ln>
                          <a:solidFill>
                            <a:schemeClr val="dk1"/>
                          </a:solidFill>
                          <a:effectLst/>
                          <a:latin typeface="Calibri" panose="020F0502020204030204" pitchFamily="34" charset="0"/>
                          <a:ea typeface="+mn-ea"/>
                          <a:cs typeface="+mn-cs"/>
                        </a:rPr>
                        <a:t> 0, 1, 2</a:t>
                      </a:r>
                      <a:endParaRPr kumimoji="0" lang="fr-FR" sz="800" b="1" u="none" strike="noStrike" kern="1200" cap="none" normalizeH="0" baseline="0" dirty="0" smtClean="0">
                        <a:ln>
                          <a:noFill/>
                        </a:ln>
                        <a:solidFill>
                          <a:schemeClr val="dk1"/>
                        </a:solidFill>
                        <a:effectLst/>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kern="1200" cap="none" normalizeH="0" baseline="0" dirty="0" smtClean="0">
                          <a:ln>
                            <a:noFill/>
                          </a:ln>
                          <a:solidFill>
                            <a:schemeClr val="dk1"/>
                          </a:solidFill>
                          <a:effectLst/>
                          <a:latin typeface="Calibri" panose="020F0502020204030204" pitchFamily="34" charset="0"/>
                          <a:ea typeface="+mn-ea"/>
                          <a:cs typeface="+mn-cs"/>
                        </a:rPr>
                        <a:t>IR : Px1, Px2, Px3, Px5, </a:t>
                      </a:r>
                      <a:r>
                        <a:rPr kumimoji="0" lang="de-DE" sz="800" b="1" u="none" strike="noStrike" kern="1200" cap="none" normalizeH="0" baseline="0" dirty="0" err="1" smtClean="0">
                          <a:ln>
                            <a:noFill/>
                          </a:ln>
                          <a:solidFill>
                            <a:schemeClr val="dk1"/>
                          </a:solidFill>
                          <a:effectLst/>
                          <a:latin typeface="Calibri" panose="020F0502020204030204" pitchFamily="34" charset="0"/>
                          <a:ea typeface="+mn-ea"/>
                          <a:cs typeface="+mn-cs"/>
                        </a:rPr>
                        <a:t>Gc</a:t>
                      </a:r>
                      <a:endParaRPr kumimoji="0" lang="de-DE" sz="800" b="1" u="none" strike="noStrike" kern="1200" cap="none" normalizeH="0" baseline="0" dirty="0" smtClean="0">
                        <a:ln>
                          <a:noFill/>
                        </a:ln>
                        <a:solidFill>
                          <a:schemeClr val="dk1"/>
                        </a:solidFill>
                        <a:effectLst/>
                        <a:latin typeface="Calibri" panose="020F0502020204030204" pitchFamily="34" charset="0"/>
                        <a:ea typeface="+mn-ea"/>
                        <a:cs typeface="+mn-cs"/>
                      </a:endParaRPr>
                    </a:p>
                  </a:txBody>
                  <a:tcPr marL="18000" marR="0" marT="0" marB="0"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800" b="0" i="0" u="none" strike="noStrike" cap="none" normalizeH="0" baseline="0" dirty="0" err="1" smtClean="0">
                          <a:ln>
                            <a:noFill/>
                          </a:ln>
                          <a:solidFill>
                            <a:schemeClr val="tx1"/>
                          </a:solidFill>
                          <a:effectLst/>
                          <a:latin typeface="Calibri" panose="020F0502020204030204" pitchFamily="34" charset="0"/>
                          <a:ea typeface="Times New Roman" charset="0"/>
                          <a:cs typeface="Arial" charset="0"/>
                        </a:rPr>
                        <a:t>Groupé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0" marR="0" marT="0" marB="0"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pitchFamily="2" charset="2"/>
                      </a:endParaRPr>
                    </a:p>
                  </a:txBody>
                  <a:tcPr marL="0" marR="0" marT="0" marB="0"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3" pitchFamily="18" charset="2"/>
                        </a:rPr>
                        <a:t></a:t>
                      </a:r>
                      <a:endPar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pitchFamily="2" charset="2"/>
                      </a:endParaRPr>
                    </a:p>
                  </a:txBody>
                  <a:tcPr marL="0" marR="0" marT="0" marB="0" anchor="ctr" horzOverflow="overflow"/>
                </a:tc>
                <a:tc>
                  <a:txBody>
                    <a:bodyPr/>
                    <a:lstStyle/>
                    <a:p>
                      <a:pPr algn="ctr"/>
                      <a:r>
                        <a:rPr lang="fr-FR" sz="800" dirty="0" smtClean="0">
                          <a:latin typeface="+mn-lt"/>
                        </a:rPr>
                        <a:t>5</a:t>
                      </a:r>
                      <a:endParaRPr lang="fr-FR" sz="800" dirty="0">
                        <a:latin typeface="+mn-lt"/>
                      </a:endParaRPr>
                    </a:p>
                  </a:txBody>
                  <a:tcPr marL="0" marR="0" marT="0" marB="0" anchor="ctr" horzOverflow="overflow">
                    <a:solidFill>
                      <a:srgbClr val="BDEB85">
                        <a:alpha val="49804"/>
                      </a:srgbClr>
                    </a:solidFill>
                  </a:tcPr>
                </a:tc>
                <a:tc>
                  <a:txBody>
                    <a:bodyPr/>
                    <a:lstStyle/>
                    <a:p>
                      <a:pPr algn="ctr"/>
                      <a:r>
                        <a:rPr lang="fr-FR" sz="800" dirty="0" smtClean="0">
                          <a:latin typeface="+mn-lt"/>
                        </a:rPr>
                        <a:t>2</a:t>
                      </a:r>
                      <a:endParaRPr lang="fr-FR" sz="800" dirty="0">
                        <a:latin typeface="+mn-lt"/>
                      </a:endParaRPr>
                    </a:p>
                  </a:txBody>
                  <a:tcPr marL="0" marR="0" marT="0" marB="0" anchor="ctr" horzOverflow="overflow">
                    <a:solidFill>
                      <a:srgbClr val="FFFFCC"/>
                    </a:solidFill>
                  </a:tcPr>
                </a:tc>
                <a:tc>
                  <a:txBody>
                    <a:bodyPr/>
                    <a:lstStyle/>
                    <a:p>
                      <a:pPr algn="ctr"/>
                      <a:r>
                        <a:rPr lang="fr-FR" sz="800" dirty="0" smtClean="0">
                          <a:latin typeface="+mn-lt"/>
                        </a:rPr>
                        <a:t>1-2</a:t>
                      </a:r>
                      <a:endParaRPr lang="fr-FR" sz="800" dirty="0">
                        <a:latin typeface="+mn-lt"/>
                      </a:endParaRPr>
                    </a:p>
                  </a:txBody>
                  <a:tcPr marL="0" marR="0" marT="0" marB="0" anchor="ctr" horzOverflow="overflow">
                    <a:solidFill>
                      <a:srgbClr val="FFFFCC"/>
                    </a:solidFill>
                  </a:tcPr>
                </a:tc>
                <a:tc>
                  <a:txBody>
                    <a:bodyPr/>
                    <a:lstStyle/>
                    <a:p>
                      <a:pPr algn="ctr"/>
                      <a:r>
                        <a:rPr lang="fr-FR" sz="800" dirty="0" smtClean="0">
                          <a:latin typeface="+mn-lt"/>
                        </a:rPr>
                        <a:t>2</a:t>
                      </a:r>
                      <a:endParaRPr lang="fr-FR" sz="800" dirty="0">
                        <a:latin typeface="+mn-lt"/>
                      </a:endParaRPr>
                    </a:p>
                  </a:txBody>
                  <a:tcPr marL="0" marR="0" marT="0" marB="0" anchor="ctr" horzOverflow="overflow">
                    <a:solidFill>
                      <a:srgbClr val="FFFF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Calibri" panose="020F0502020204030204" pitchFamily="34" charset="0"/>
                        </a:rPr>
                        <a:t>- Belle présentation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Calibri" panose="020F0502020204030204" pitchFamily="34" charset="0"/>
                        </a:rPr>
                        <a:t>  homogène.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 Calibre homogène.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 Peu de déchets.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 Bonne tenue du fruit.</a:t>
                      </a:r>
                    </a:p>
                  </a:txBody>
                  <a:tcPr marL="54000" marR="0" marT="0" marB="0" anchor="ctr"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0" algn="l"/>
                          <a:tab pos="504000" algn="l"/>
                          <a:tab pos="1296000" algn="l"/>
                        </a:tabLst>
                        <a:defRPr/>
                      </a:pPr>
                      <a:r>
                        <a:rPr kumimoji="0" lang="fr-FR" sz="800" u="none" strike="noStrike" cap="none" normalizeH="0" baseline="0" dirty="0" smtClean="0">
                          <a:ln>
                            <a:noFill/>
                          </a:ln>
                          <a:effectLst/>
                          <a:latin typeface="Calibri" panose="020F0502020204030204" pitchFamily="34" charset="0"/>
                        </a:rPr>
                        <a:t>- Cueille à la couleur.</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54000" marR="0" marT="0" marB="0" anchor="ctr" horzOverflow="overflow"/>
                </a:tc>
              </a:tr>
              <a:tr h="734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u="none" strike="noStrike" cap="none" normalizeH="0" baseline="0" dirty="0" smtClean="0">
                          <a:ln>
                            <a:noFill/>
                          </a:ln>
                          <a:solidFill>
                            <a:schemeClr val="accent3"/>
                          </a:solidFill>
                          <a:effectLst/>
                          <a:latin typeface="Calibri" panose="020F0502020204030204" pitchFamily="34" charset="0"/>
                        </a:rPr>
                        <a:t> BRUTUS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i="1" u="none" strike="noStrike" cap="none" normalizeH="0" baseline="0" dirty="0" smtClean="0">
                          <a:ln>
                            <a:noFill/>
                          </a:ln>
                          <a:effectLst/>
                          <a:latin typeface="Calibri" panose="020F0502020204030204" pitchFamily="34" charset="0"/>
                        </a:rPr>
                        <a:t>(Syngenta)</a:t>
                      </a:r>
                      <a:endParaRPr kumimoji="0" lang="fr-FR" sz="800" i="1" u="none" strike="noStrike" cap="none" normalizeH="0" baseline="0" dirty="0" smtClean="0">
                        <a:ln>
                          <a:noFill/>
                        </a:ln>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cap="none" normalizeH="0" baseline="0" dirty="0" smtClean="0">
                          <a:ln>
                            <a:noFill/>
                          </a:ln>
                          <a:effectLst/>
                          <a:latin typeface="Calibri" panose="020F0502020204030204" pitchFamily="34" charset="0"/>
                        </a:rPr>
                        <a:t>HR : </a:t>
                      </a:r>
                      <a:r>
                        <a:rPr kumimoji="0" lang="de-DE" sz="800" b="1" u="none" strike="noStrike" cap="none" normalizeH="0" baseline="0" dirty="0" err="1" smtClean="0">
                          <a:ln>
                            <a:noFill/>
                          </a:ln>
                          <a:effectLst/>
                          <a:latin typeface="Calibri" panose="020F0502020204030204" pitchFamily="34" charset="0"/>
                        </a:rPr>
                        <a:t>Fom</a:t>
                      </a:r>
                      <a:r>
                        <a:rPr kumimoji="0" lang="de-DE" sz="800" b="1" u="none" strike="noStrike" cap="none" normalizeH="0" baseline="0" dirty="0" smtClean="0">
                          <a:ln>
                            <a:noFill/>
                          </a:ln>
                          <a:effectLst/>
                          <a:latin typeface="Calibri" panose="020F0502020204030204" pitchFamily="34" charset="0"/>
                        </a:rPr>
                        <a:t> 0, 1, 2, Px1</a:t>
                      </a:r>
                      <a:endParaRPr kumimoji="0" lang="fr-FR" sz="800" b="1" u="none" strike="noStrike" cap="none" normalizeH="0" baseline="0" dirty="0" smtClean="0">
                        <a:ln>
                          <a:noFill/>
                        </a:ln>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cap="none" normalizeH="0" baseline="0" dirty="0" smtClean="0">
                          <a:ln>
                            <a:noFill/>
                          </a:ln>
                          <a:effectLst/>
                          <a:latin typeface="Calibri" panose="020F0502020204030204" pitchFamily="34" charset="0"/>
                        </a:rPr>
                        <a:t>IR :  Px2, Px3, Px5, </a:t>
                      </a:r>
                      <a:r>
                        <a:rPr kumimoji="0" lang="de-DE" sz="800" b="1" u="none" strike="noStrike" cap="none" normalizeH="0" baseline="0" dirty="0" err="1" smtClean="0">
                          <a:ln>
                            <a:noFill/>
                          </a:ln>
                          <a:effectLst/>
                          <a:latin typeface="Calibri" panose="020F0502020204030204" pitchFamily="34" charset="0"/>
                        </a:rPr>
                        <a:t>Ag</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1800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Calibri" panose="020F0502020204030204" pitchFamily="34" charset="0"/>
                        </a:rPr>
                        <a:t>Groupé</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pitchFamily="18" charset="0"/>
                        <a:cs typeface="Arial" charset="0"/>
                        <a:sym typeface="Wingdings" pitchFamily="2" charset="2"/>
                      </a:endParaRP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dk1"/>
                          </a:solidFill>
                          <a:effectLst/>
                          <a:latin typeface="+mn-lt"/>
                          <a:ea typeface="+mn-ea"/>
                          <a:cs typeface="+mn-cs"/>
                          <a:sym typeface="Wingdings 2" pitchFamily="18" charset="2"/>
                        </a:rPr>
                        <a:t>3</a:t>
                      </a:r>
                      <a:endPar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3" pitchFamily="18" charset="2"/>
                      </a:endParaRPr>
                    </a:p>
                  </a:txBody>
                  <a:tcPr marL="0" marR="0" marT="0" marB="0"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3" pitchFamily="18" charset="2"/>
                        </a:rPr>
                        <a:t>2</a:t>
                      </a:r>
                    </a:p>
                  </a:txBody>
                  <a:tcPr marL="0" marR="0" marT="0" marB="0"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3" pitchFamily="18" charset="2"/>
                        </a:rPr>
                        <a:t>1</a:t>
                      </a:r>
                    </a:p>
                  </a:txBody>
                  <a:tcPr marL="0" marR="0" marT="0" marB="0" anchor="ctr" horzOverflow="overflow">
                    <a:solidFill>
                      <a:srgbClr val="FF2D2D">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3" pitchFamily="18" charset="2"/>
                        </a:rPr>
                        <a:t>3</a:t>
                      </a:r>
                    </a:p>
                  </a:txBody>
                  <a:tcPr marL="0" marR="0" marT="0" marB="0" anchor="ctr" horzOverflow="overflow">
                    <a:solidFill>
                      <a:srgbClr val="BDEB85">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sz="800" u="none" strike="noStrike" cap="none" normalizeH="0" baseline="0" dirty="0" smtClean="0">
                          <a:ln>
                            <a:noFill/>
                          </a:ln>
                          <a:effectLst/>
                          <a:latin typeface="Calibri" panose="020F0502020204030204" pitchFamily="34" charset="0"/>
                        </a:rPr>
                        <a:t>- Belle présentation.</a:t>
                      </a:r>
                    </a:p>
                  </a:txBody>
                  <a:tcPr marL="54000" marR="0" marT="0" marB="0"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sz="800" u="none" strike="noStrike" cap="none" normalizeH="0" baseline="0" dirty="0" smtClean="0">
                          <a:ln>
                            <a:noFill/>
                          </a:ln>
                          <a:effectLst/>
                          <a:latin typeface="Calibri" panose="020F0502020204030204" pitchFamily="34" charset="0"/>
                        </a:rPr>
                        <a:t>- Cycle long.</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54000" marR="0" marT="0" marB="0" anchor="ctr" horzOverflow="overflow"/>
                </a:tc>
              </a:tr>
              <a:tr h="7279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1" u="none" strike="noStrike" cap="none" normalizeH="0" baseline="0" dirty="0" smtClean="0">
                          <a:ln>
                            <a:noFill/>
                          </a:ln>
                          <a:solidFill>
                            <a:schemeClr val="accent3"/>
                          </a:solidFill>
                          <a:effectLst/>
                          <a:latin typeface="Calibri" panose="020F0502020204030204" pitchFamily="34" charset="0"/>
                        </a:rPr>
                        <a:t> EDGAR</a:t>
                      </a:r>
                      <a:endParaRPr kumimoji="0" lang="fr-FR" sz="1000" b="1" u="none" strike="noStrike" cap="none" normalizeH="0" baseline="0" dirty="0" smtClean="0">
                        <a:ln>
                          <a:noFill/>
                        </a:ln>
                        <a:solidFill>
                          <a:schemeClr val="accent3"/>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i="1" u="none" strike="noStrike" cap="none" normalizeH="0" baseline="0" dirty="0" smtClean="0">
                          <a:ln>
                            <a:noFill/>
                          </a:ln>
                          <a:effectLst/>
                          <a:latin typeface="Calibri" panose="020F0502020204030204" pitchFamily="34" charset="0"/>
                        </a:rPr>
                        <a:t>(HM </a:t>
                      </a:r>
                      <a:r>
                        <a:rPr kumimoji="0" lang="de-DE" sz="800" i="1" u="none" strike="noStrike" cap="none" normalizeH="0" baseline="0" dirty="0" err="1" smtClean="0">
                          <a:ln>
                            <a:noFill/>
                          </a:ln>
                          <a:effectLst/>
                          <a:latin typeface="Calibri" panose="020F0502020204030204" pitchFamily="34" charset="0"/>
                        </a:rPr>
                        <a:t>Clause</a:t>
                      </a:r>
                      <a:r>
                        <a:rPr kumimoji="0" lang="de-DE" sz="800" i="1" u="none" strike="noStrike" cap="none" normalizeH="0" baseline="0" dirty="0" smtClean="0">
                          <a:ln>
                            <a:noFill/>
                          </a:ln>
                          <a:effectLst/>
                          <a:latin typeface="Calibri" panose="020F0502020204030204" pitchFamily="34" charset="0"/>
                        </a:rPr>
                        <a:t>)</a:t>
                      </a:r>
                      <a:endParaRPr kumimoji="0" lang="fr-FR" sz="800" i="1" u="none" strike="noStrike" cap="none" normalizeH="0" baseline="0" dirty="0" smtClean="0">
                        <a:ln>
                          <a:noFill/>
                        </a:ln>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cap="none" normalizeH="0" baseline="0" dirty="0" smtClean="0">
                          <a:ln>
                            <a:noFill/>
                          </a:ln>
                          <a:effectLst/>
                          <a:latin typeface="Calibri" panose="020F0502020204030204" pitchFamily="34" charset="0"/>
                        </a:rPr>
                        <a:t>HR : </a:t>
                      </a:r>
                      <a:r>
                        <a:rPr kumimoji="0" lang="de-DE" sz="800" b="1" u="none" strike="noStrike" cap="none" normalizeH="0" baseline="0" dirty="0" err="1" smtClean="0">
                          <a:ln>
                            <a:noFill/>
                          </a:ln>
                          <a:effectLst/>
                          <a:latin typeface="Calibri" panose="020F0502020204030204" pitchFamily="34" charset="0"/>
                        </a:rPr>
                        <a:t>Fom</a:t>
                      </a:r>
                      <a:r>
                        <a:rPr kumimoji="0" lang="de-DE" sz="800" b="1" u="none" strike="noStrike" cap="none" normalizeH="0" baseline="0" dirty="0" smtClean="0">
                          <a:ln>
                            <a:noFill/>
                          </a:ln>
                          <a:effectLst/>
                          <a:latin typeface="Calibri" panose="020F0502020204030204" pitchFamily="34" charset="0"/>
                        </a:rPr>
                        <a:t> 0, 1, 2</a:t>
                      </a:r>
                      <a:endParaRPr kumimoji="0" lang="fr-FR" sz="800" b="1" u="none" strike="noStrike" cap="none" normalizeH="0" baseline="0" dirty="0" smtClean="0">
                        <a:ln>
                          <a:noFill/>
                        </a:ln>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cap="none" normalizeH="0" baseline="0" dirty="0" smtClean="0">
                          <a:ln>
                            <a:noFill/>
                          </a:ln>
                          <a:effectLst/>
                          <a:latin typeface="Calibri" panose="020F0502020204030204" pitchFamily="34" charset="0"/>
                        </a:rPr>
                        <a:t>IR : Px1, Px2, Px5, </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cap="none" normalizeH="0" baseline="0" dirty="0" err="1" smtClean="0">
                          <a:ln>
                            <a:noFill/>
                          </a:ln>
                          <a:effectLst/>
                          <a:latin typeface="Calibri" panose="020F0502020204030204" pitchFamily="34" charset="0"/>
                        </a:rPr>
                        <a:t>Gc</a:t>
                      </a:r>
                      <a:r>
                        <a:rPr kumimoji="0" lang="de-DE" sz="800" b="1" u="none" strike="noStrike" cap="none" normalizeH="0" baseline="0" dirty="0" smtClean="0">
                          <a:ln>
                            <a:noFill/>
                          </a:ln>
                          <a:effectLst/>
                          <a:latin typeface="Calibri" panose="020F0502020204030204" pitchFamily="34" charset="0"/>
                        </a:rPr>
                        <a:t>, </a:t>
                      </a:r>
                      <a:r>
                        <a:rPr kumimoji="0" lang="de-DE" sz="800" b="1" u="none" strike="noStrike" cap="none" normalizeH="0" baseline="0" dirty="0" err="1" smtClean="0">
                          <a:ln>
                            <a:noFill/>
                          </a:ln>
                          <a:effectLst/>
                          <a:latin typeface="Calibri" panose="020F0502020204030204" pitchFamily="34" charset="0"/>
                        </a:rPr>
                        <a:t>Ag</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1800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Calibri" panose="020F0502020204030204" pitchFamily="34" charset="0"/>
                        </a:rPr>
                        <a:t>Groupé</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pitchFamily="18" charset="0"/>
                        <a:cs typeface="Arial" charset="0"/>
                        <a:sym typeface="Wingdings" pitchFamily="2" charset="2"/>
                      </a:endParaRP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pitchFamily="18" charset="0"/>
                        <a:cs typeface="Arial" charset="0"/>
                        <a:sym typeface="Wingdings 3" pitchFamily="18" charset="2"/>
                      </a:endParaRP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mn-lt"/>
                          <a:sym typeface="Wingdings 2" pitchFamily="18" charset="2"/>
                        </a:rPr>
                        <a:t>1</a:t>
                      </a:r>
                      <a:endPar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3" pitchFamily="18" charset="2"/>
                      </a:endParaRPr>
                    </a:p>
                  </a:txBody>
                  <a:tcPr marL="0" marR="0" marT="0" marB="0" anchor="ctr" horzOverflow="overflow">
                    <a:solidFill>
                      <a:srgbClr val="FF2D2D">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3" pitchFamily="18" charset="2"/>
                        </a:rPr>
                        <a:t>PAR</a:t>
                      </a: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3" pitchFamily="18" charset="2"/>
                        </a:rPr>
                        <a:t>PAR</a:t>
                      </a: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pitchFamily="18" charset="0"/>
                          <a:cs typeface="Arial" charset="0"/>
                          <a:sym typeface="Wingdings 3" pitchFamily="18" charset="2"/>
                        </a:rPr>
                        <a:t>NC</a:t>
                      </a:r>
                    </a:p>
                  </a:txBody>
                  <a:tcPr marL="0" marR="0" marT="0" marB="0"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800" u="none" strike="noStrike" cap="none" normalizeH="0" baseline="0" dirty="0" smtClean="0">
                          <a:ln>
                            <a:noFill/>
                          </a:ln>
                          <a:effectLst/>
                          <a:latin typeface="Calibri" panose="020F0502020204030204" pitchFamily="34" charset="0"/>
                        </a:rPr>
                        <a:t> Précoce.</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54000" marR="0" marT="0" marB="0"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800" u="none" strike="noStrike" cap="none" normalizeH="0" baseline="0" dirty="0" smtClean="0">
                          <a:ln>
                            <a:noFill/>
                          </a:ln>
                          <a:effectLst/>
                          <a:latin typeface="Calibri" panose="020F0502020204030204" pitchFamily="34" charset="0"/>
                        </a:rPr>
                        <a:t> Risque de pourriture en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Calibri" panose="020F0502020204030204" pitchFamily="34" charset="0"/>
                        </a:rPr>
                        <a:t>  conservation.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Calibri" panose="020F0502020204030204" pitchFamily="34" charset="0"/>
                        </a:rPr>
                        <a:t>- Écorce fragile.</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54000" marR="0" marT="0" marB="0" anchor="ctr" horzOverflow="overflow"/>
                </a:tc>
              </a:tr>
              <a:tr h="8077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1" u="none" strike="noStrike" cap="none" normalizeH="0" baseline="0" dirty="0" smtClean="0">
                          <a:ln>
                            <a:noFill/>
                          </a:ln>
                          <a:solidFill>
                            <a:schemeClr val="accent3"/>
                          </a:solidFill>
                          <a:effectLst/>
                        </a:rPr>
                        <a:t> FUNTASTIC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i="1" u="none" strike="noStrike" cap="none" normalizeH="0" baseline="0" dirty="0" smtClean="0">
                          <a:ln>
                            <a:noFill/>
                          </a:ln>
                          <a:effectLst/>
                        </a:rPr>
                        <a:t>(</a:t>
                      </a:r>
                      <a:r>
                        <a:rPr kumimoji="0" lang="de-DE" sz="800" i="1" u="none" strike="noStrike" cap="none" normalizeH="0" baseline="0" dirty="0" err="1" smtClean="0">
                          <a:ln>
                            <a:noFill/>
                          </a:ln>
                          <a:effectLst/>
                        </a:rPr>
                        <a:t>Seminis</a:t>
                      </a:r>
                      <a:r>
                        <a:rPr kumimoji="0" lang="de-DE" sz="800" i="1" u="none" strike="noStrike" cap="none" normalizeH="0" baseline="0" dirty="0" smtClean="0">
                          <a:ln>
                            <a:noFill/>
                          </a:ln>
                          <a:effectLst/>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1" u="none" strike="noStrike" cap="none" normalizeH="0" baseline="0" dirty="0" smtClean="0">
                          <a:ln>
                            <a:noFill/>
                          </a:ln>
                          <a:effectLst/>
                        </a:rPr>
                        <a:t>HR : </a:t>
                      </a:r>
                      <a:r>
                        <a:rPr kumimoji="0" lang="en-GB" sz="800" b="1" u="none" strike="noStrike" cap="none" normalizeH="0" baseline="0" dirty="0" err="1" smtClean="0">
                          <a:ln>
                            <a:noFill/>
                          </a:ln>
                          <a:effectLst/>
                        </a:rPr>
                        <a:t>Fom</a:t>
                      </a:r>
                      <a:r>
                        <a:rPr kumimoji="0" lang="en-GB" sz="800" b="1" u="none" strike="noStrike" cap="none" normalizeH="0" baseline="0" dirty="0" smtClean="0">
                          <a:ln>
                            <a:noFill/>
                          </a:ln>
                          <a:effectLst/>
                        </a:rPr>
                        <a:t> 0, 1, 2</a:t>
                      </a:r>
                      <a:endParaRPr kumimoji="0" lang="fr-FR" sz="800" b="1"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cap="none" normalizeH="0" baseline="0" dirty="0" smtClean="0">
                          <a:ln>
                            <a:noFill/>
                          </a:ln>
                          <a:effectLst/>
                        </a:rPr>
                        <a:t>IR : </a:t>
                      </a:r>
                      <a:r>
                        <a:rPr kumimoji="0" lang="de-DE" sz="800" b="1" u="none" strike="noStrike" cap="none" normalizeH="0" baseline="0" dirty="0" err="1" smtClean="0">
                          <a:ln>
                            <a:noFill/>
                          </a:ln>
                          <a:effectLst/>
                        </a:rPr>
                        <a:t>Fom</a:t>
                      </a:r>
                      <a:r>
                        <a:rPr kumimoji="0" lang="de-DE" sz="800" b="1" u="none" strike="noStrike" cap="none" normalizeH="0" baseline="0" dirty="0" smtClean="0">
                          <a:ln>
                            <a:noFill/>
                          </a:ln>
                          <a:effectLst/>
                        </a:rPr>
                        <a:t> 1-2, Px1, Px2,  Px3, Px5, </a:t>
                      </a:r>
                      <a:r>
                        <a:rPr kumimoji="0" lang="de-DE" sz="800" b="1" u="none" strike="noStrike" cap="none" normalizeH="0" baseline="0" dirty="0" err="1" smtClean="0">
                          <a:ln>
                            <a:noFill/>
                          </a:ln>
                          <a:effectLst/>
                        </a:rPr>
                        <a:t>Ag</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18000" marR="0" marT="0" marB="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u="none" strike="noStrike" cap="none" normalizeH="0" baseline="0" dirty="0" err="1" smtClean="0">
                          <a:ln>
                            <a:noFill/>
                          </a:ln>
                          <a:effectLst/>
                        </a:rPr>
                        <a:t>Etalé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25" marR="63025"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pitchFamily="2" charset="2"/>
                      </a:endParaRPr>
                    </a:p>
                  </a:txBody>
                  <a:tcPr marL="63025" marR="63025"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63025" marR="63025"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4</a:t>
                      </a:r>
                    </a:p>
                  </a:txBody>
                  <a:tcPr marL="0" marR="0" marT="49301" marB="49301"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NC</a:t>
                      </a:r>
                    </a:p>
                  </a:txBody>
                  <a:tcPr marL="0" marR="0" marT="49301" marB="493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 Belle présentation.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Calibri" panose="020F0502020204030204" pitchFamily="34" charset="0"/>
                        </a:rPr>
                        <a:t>- Bien tranché.</a:t>
                      </a:r>
                    </a:p>
                  </a:txBody>
                  <a:tcPr marL="54000" marR="0" marT="0" marB="0"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 Calibre parfois un peu fort.</a:t>
                      </a:r>
                    </a:p>
                  </a:txBody>
                  <a:tcPr marL="54000" marR="0" marT="0" marB="0" anchor="ctr" horzOverflow="overflow"/>
                </a:tc>
              </a:tr>
              <a:tr h="8077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1" u="none" strike="noStrike" cap="none" normalizeH="0" baseline="0" dirty="0" smtClean="0">
                          <a:ln>
                            <a:noFill/>
                          </a:ln>
                          <a:solidFill>
                            <a:schemeClr val="accent3"/>
                          </a:solidFill>
                          <a:effectLst/>
                        </a:rPr>
                        <a:t>GOSSIP</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i="1" u="none" strike="noStrike" cap="none" normalizeH="0" baseline="0" dirty="0" smtClean="0">
                          <a:ln>
                            <a:noFill/>
                          </a:ln>
                          <a:effectLst/>
                        </a:rPr>
                        <a:t>(</a:t>
                      </a:r>
                      <a:r>
                        <a:rPr kumimoji="0" lang="de-DE" sz="800" i="1" u="none" strike="noStrike" cap="none" normalizeH="0" baseline="0" dirty="0" err="1" smtClean="0">
                          <a:ln>
                            <a:noFill/>
                          </a:ln>
                          <a:effectLst/>
                        </a:rPr>
                        <a:t>Nunhems</a:t>
                      </a:r>
                      <a:r>
                        <a:rPr kumimoji="0" lang="de-DE" sz="800" i="1" u="none" strike="noStrike" cap="none" normalizeH="0" baseline="0" dirty="0" smtClean="0">
                          <a:ln>
                            <a:noFill/>
                          </a:ln>
                          <a:effectLs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1" u="none" strike="noStrike" cap="none" normalizeH="0" baseline="0" dirty="0" smtClean="0">
                          <a:ln>
                            <a:noFill/>
                          </a:ln>
                          <a:effectLst/>
                        </a:rPr>
                        <a:t>HR : </a:t>
                      </a:r>
                      <a:r>
                        <a:rPr kumimoji="0" lang="de-DE" sz="800" b="1" u="none" strike="noStrike" cap="none" normalizeH="0" baseline="0" dirty="0" err="1" smtClean="0">
                          <a:ln>
                            <a:noFill/>
                          </a:ln>
                          <a:effectLst/>
                        </a:rPr>
                        <a:t>Fom</a:t>
                      </a:r>
                      <a:r>
                        <a:rPr kumimoji="0" lang="de-DE" sz="800" b="1" u="none" strike="noStrike" cap="none" normalizeH="0" baseline="0" dirty="0" smtClean="0">
                          <a:ln>
                            <a:noFill/>
                          </a:ln>
                          <a:effectLst/>
                        </a:rPr>
                        <a:t> 0, 1</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1" u="none" strike="noStrike" cap="none" normalizeH="0" baseline="0" dirty="0" smtClean="0">
                          <a:ln>
                            <a:noFill/>
                          </a:ln>
                          <a:effectLst/>
                        </a:rPr>
                        <a:t>IR : Px1, Px2, Px5, </a:t>
                      </a:r>
                      <a:r>
                        <a:rPr kumimoji="0" lang="de-DE" sz="800" b="1" u="none" strike="noStrike" cap="none" normalizeH="0" baseline="0" dirty="0" err="1" smtClean="0">
                          <a:ln>
                            <a:noFill/>
                          </a:ln>
                          <a:effectLst/>
                        </a:rPr>
                        <a:t>Gc</a:t>
                      </a:r>
                      <a:r>
                        <a:rPr kumimoji="0" lang="de-DE" sz="800" b="1" u="none" strike="noStrike" cap="none" normalizeH="0" baseline="0" dirty="0" smtClean="0">
                          <a:ln>
                            <a:noFill/>
                          </a:ln>
                          <a:effectLst/>
                        </a:rPr>
                        <a:t>, </a:t>
                      </a:r>
                      <a:r>
                        <a:rPr kumimoji="0" lang="de-DE" sz="800" b="1" u="none" strike="noStrike" cap="none" normalizeH="0" baseline="0" dirty="0" err="1" smtClean="0">
                          <a:ln>
                            <a:noFill/>
                          </a:ln>
                          <a:effectLst/>
                        </a:rPr>
                        <a:t>Ag</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18000" marR="0" marT="0" marB="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0" i="0" u="none" strike="noStrike" cap="none" normalizeH="0" baseline="0" dirty="0" err="1" smtClean="0">
                          <a:ln>
                            <a:noFill/>
                          </a:ln>
                          <a:solidFill>
                            <a:schemeClr val="tx1"/>
                          </a:solidFill>
                          <a:effectLst/>
                          <a:latin typeface="Calibri" panose="020F0502020204030204" pitchFamily="34" charset="0"/>
                          <a:ea typeface="Times New Roman" charset="0"/>
                          <a:cs typeface="Arial" charset="0"/>
                        </a:rPr>
                        <a:t>Groupé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33" marR="63033" marT="49316" marB="4931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pitchFamily="2" charset="2"/>
                      </a:endParaRPr>
                    </a:p>
                  </a:txBody>
                  <a:tcPr marL="63033" marR="63033" marT="49316" marB="4931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63033" marR="63033" marT="49316" marB="4931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 Peu de déchets.</a:t>
                      </a:r>
                    </a:p>
                  </a:txBody>
                  <a:tcPr marL="54000" marR="0" marT="0" marB="0"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 Plante très vigoureuse.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800" u="none" strike="noStrike" kern="1200" cap="none" normalizeH="0" baseline="0" dirty="0" smtClean="0">
                          <a:ln>
                            <a:noFill/>
                          </a:ln>
                          <a:solidFill>
                            <a:schemeClr val="dk1"/>
                          </a:solidFill>
                          <a:effectLst/>
                          <a:latin typeface="+mn-lt"/>
                          <a:ea typeface="+mn-ea"/>
                          <a:cs typeface="+mn-cs"/>
                        </a:rPr>
                        <a:t>- Cycle long, à planter avant le 15   juin.</a:t>
                      </a:r>
                    </a:p>
                  </a:txBody>
                  <a:tcPr marL="54000" marR="0" marT="0" marB="0" anchor="ctr" horzOverflow="overflow"/>
                </a:tc>
              </a:tr>
              <a:tr h="6807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u="none" strike="noStrike" cap="none" normalizeH="0" baseline="0" dirty="0" smtClean="0">
                          <a:ln>
                            <a:noFill/>
                          </a:ln>
                          <a:solidFill>
                            <a:schemeClr val="accent1">
                              <a:lumMod val="50000"/>
                            </a:schemeClr>
                          </a:solidFill>
                          <a:effectLst/>
                        </a:rPr>
                        <a:t> </a:t>
                      </a:r>
                      <a:r>
                        <a:rPr kumimoji="0" lang="fr-FR" sz="1000" b="1" u="none" strike="noStrike" cap="none" normalizeH="0" baseline="0" dirty="0" smtClean="0">
                          <a:ln>
                            <a:noFill/>
                          </a:ln>
                          <a:solidFill>
                            <a:schemeClr val="accent3"/>
                          </a:solidFill>
                          <a:effectLst/>
                        </a:rPr>
                        <a:t>GUSTABEL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i="1" u="none" strike="noStrike" cap="none" normalizeH="0" baseline="0" dirty="0" smtClean="0">
                          <a:ln>
                            <a:noFill/>
                          </a:ln>
                          <a:effectLst/>
                        </a:rPr>
                        <a:t>(</a:t>
                      </a:r>
                      <a:r>
                        <a:rPr kumimoji="0" lang="en-GB" sz="800" i="1" u="none" strike="noStrike" cap="none" normalizeH="0" baseline="0" dirty="0" err="1" smtClean="0">
                          <a:ln>
                            <a:noFill/>
                          </a:ln>
                          <a:effectLst/>
                        </a:rPr>
                        <a:t>Nunhems</a:t>
                      </a:r>
                      <a:r>
                        <a:rPr kumimoji="0" lang="en-GB" sz="800" i="1" u="none" strike="noStrike" cap="none" normalizeH="0" baseline="0" dirty="0" smtClean="0">
                          <a:ln>
                            <a:noFill/>
                          </a:ln>
                          <a:effectLst/>
                        </a:rPr>
                        <a:t>)</a:t>
                      </a:r>
                      <a:endParaRPr kumimoji="0" lang="fr-FR" sz="800" i="1"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800" b="1" u="none" strike="noStrike" cap="none" normalizeH="0" baseline="0" dirty="0" smtClean="0">
                          <a:ln>
                            <a:noFill/>
                          </a:ln>
                          <a:effectLst/>
                        </a:rPr>
                        <a:t>HR : </a:t>
                      </a:r>
                      <a:r>
                        <a:rPr kumimoji="0" lang="en-GB" sz="800" b="1" u="none" strike="noStrike" cap="none" normalizeH="0" baseline="0" dirty="0" err="1" smtClean="0">
                          <a:ln>
                            <a:noFill/>
                          </a:ln>
                          <a:effectLst/>
                        </a:rPr>
                        <a:t>Fom</a:t>
                      </a:r>
                      <a:r>
                        <a:rPr kumimoji="0" lang="en-GB" sz="800" b="1" u="none" strike="noStrike" cap="none" normalizeH="0" baseline="0" dirty="0" smtClean="0">
                          <a:ln>
                            <a:noFill/>
                          </a:ln>
                          <a:effectLst/>
                        </a:rPr>
                        <a:t> 0, 1, 2</a:t>
                      </a:r>
                      <a:endParaRPr kumimoji="0" lang="fr-FR" sz="800" b="1"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1" u="none" strike="noStrike" cap="none" normalizeH="0" baseline="0" dirty="0" smtClean="0">
                          <a:ln>
                            <a:noFill/>
                          </a:ln>
                          <a:effectLst/>
                        </a:rPr>
                        <a:t>IR : Px1, Px2, Px5, </a:t>
                      </a:r>
                      <a:r>
                        <a:rPr kumimoji="0" lang="de-DE" sz="800" b="1" u="none" strike="noStrike" cap="none" normalizeH="0" baseline="0" dirty="0" err="1" smtClean="0">
                          <a:ln>
                            <a:noFill/>
                          </a:ln>
                          <a:effectLst/>
                        </a:rPr>
                        <a:t>Gc</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18000" marR="0" marT="0" marB="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800" b="0" i="0" u="none" strike="noStrike" cap="none" normalizeH="0" baseline="0" dirty="0" err="1" smtClean="0">
                          <a:ln>
                            <a:noFill/>
                          </a:ln>
                          <a:solidFill>
                            <a:schemeClr val="tx1"/>
                          </a:solidFill>
                          <a:effectLst/>
                          <a:latin typeface="Calibri" panose="020F0502020204030204" pitchFamily="34" charset="0"/>
                          <a:ea typeface="Times New Roman" charset="0"/>
                          <a:cs typeface="Arial" charset="0"/>
                        </a:rPr>
                        <a:t>Groupé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pitchFamily="2" charset="2"/>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normalizeH="0" baseline="0" dirty="0" smtClean="0">
                          <a:ln>
                            <a:noFill/>
                          </a:ln>
                          <a:solidFill>
                            <a:schemeClr val="tx1"/>
                          </a:solidFill>
                          <a:effectLst/>
                          <a:latin typeface="+mn-lt"/>
                          <a:ea typeface="Times New Roman" charset="0"/>
                          <a:cs typeface="Arial" charset="0"/>
                          <a:sym typeface="Wingdings 3" pitchFamily="18" charset="2"/>
                        </a:rPr>
                        <a:t>4</a:t>
                      </a:r>
                    </a:p>
                  </a:txBody>
                  <a:tcPr marL="63025" marR="63025" marT="49305" marB="49305"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normalizeH="0" baseline="0" dirty="0" smtClean="0">
                          <a:ln>
                            <a:noFill/>
                          </a:ln>
                          <a:solidFill>
                            <a:schemeClr val="tx1"/>
                          </a:solidFill>
                          <a:effectLst/>
                          <a:latin typeface="+mn-lt"/>
                          <a:ea typeface="Times New Roman" charset="0"/>
                          <a:cs typeface="Arial" charset="0"/>
                          <a:sym typeface="Wingdings 3" pitchFamily="18" charset="2"/>
                        </a:rPr>
                        <a:t>2</a:t>
                      </a:r>
                    </a:p>
                  </a:txBody>
                  <a:tcPr marL="63025" marR="63025" marT="49305" marB="49305"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normalizeH="0" baseline="0" dirty="0" smtClean="0">
                          <a:ln>
                            <a:noFill/>
                          </a:ln>
                          <a:solidFill>
                            <a:schemeClr val="tx1"/>
                          </a:solidFill>
                          <a:effectLst/>
                          <a:latin typeface="+mn-lt"/>
                          <a:ea typeface="Times New Roman" charset="0"/>
                          <a:cs typeface="Arial" charset="0"/>
                          <a:sym typeface="Wingdings 3" pitchFamily="18" charset="2"/>
                        </a:rPr>
                        <a:t>2-3</a:t>
                      </a:r>
                    </a:p>
                  </a:txBody>
                  <a:tcPr marL="0" marR="0" marT="49305" marB="49305" anchor="ctr" horzOverflow="overflow">
                    <a:solidFill>
                      <a:srgbClr val="BDEB85">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 Bonne tenue de plante.</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sz="800" u="none" strike="noStrike" cap="none" normalizeH="0" baseline="0" dirty="0" smtClean="0">
                          <a:ln>
                            <a:noFill/>
                          </a:ln>
                          <a:effectLst/>
                        </a:rPr>
                        <a:t>- Belle présentation.</a:t>
                      </a:r>
                    </a:p>
                  </a:txBody>
                  <a:tcPr marL="54000" marR="0" marT="0" marB="0"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 Sensibilité à la fente, à réserver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   aux sols profonds.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 Calibre parfois un peu petit.</a:t>
                      </a:r>
                    </a:p>
                  </a:txBody>
                  <a:tcPr marL="54000" marR="0" marT="0" marB="0" anchor="ctr" horzOverflow="overflow"/>
                </a:tc>
              </a:tr>
              <a:tr h="7098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1" u="none" strike="noStrike" cap="none" normalizeH="0" baseline="0" dirty="0" smtClean="0">
                          <a:ln>
                            <a:noFill/>
                          </a:ln>
                          <a:solidFill>
                            <a:schemeClr val="accent3"/>
                          </a:solidFill>
                          <a:effectLst/>
                        </a:rPr>
                        <a:t> HUGO</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i="1" u="none" strike="noStrike" cap="none" normalizeH="0" baseline="0" dirty="0" smtClean="0">
                          <a:ln>
                            <a:noFill/>
                          </a:ln>
                          <a:effectLst/>
                        </a:rPr>
                        <a:t>(HM </a:t>
                      </a:r>
                      <a:r>
                        <a:rPr kumimoji="0" lang="de-DE" sz="800" i="1" u="none" strike="noStrike" cap="none" normalizeH="0" baseline="0" dirty="0" err="1" smtClean="0">
                          <a:ln>
                            <a:noFill/>
                          </a:ln>
                          <a:effectLst/>
                        </a:rPr>
                        <a:t>Clause</a:t>
                      </a:r>
                      <a:r>
                        <a:rPr kumimoji="0" lang="de-DE" sz="800" i="1" u="none" strike="noStrike" cap="none" normalizeH="0" baseline="0" dirty="0" smtClean="0">
                          <a:ln>
                            <a:noFill/>
                          </a:ln>
                          <a:effectLs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1" u="none" strike="noStrike" cap="none" normalizeH="0" baseline="0" dirty="0" smtClean="0">
                          <a:ln>
                            <a:noFill/>
                          </a:ln>
                          <a:effectLst/>
                        </a:rPr>
                        <a:t>HR : </a:t>
                      </a:r>
                      <a:r>
                        <a:rPr kumimoji="0" lang="de-DE" sz="800" b="1" u="none" strike="noStrike" cap="none" normalizeH="0" baseline="0" dirty="0" err="1" smtClean="0">
                          <a:ln>
                            <a:noFill/>
                          </a:ln>
                          <a:effectLst/>
                        </a:rPr>
                        <a:t>Fom</a:t>
                      </a:r>
                      <a:r>
                        <a:rPr kumimoji="0" lang="de-DE" sz="800" b="1" u="none" strike="noStrike" cap="none" normalizeH="0" baseline="0" dirty="0" smtClean="0">
                          <a:ln>
                            <a:noFill/>
                          </a:ln>
                          <a:effectLst/>
                        </a:rPr>
                        <a:t> 0, 1, 2</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1" u="none" strike="noStrike" cap="none" normalizeH="0" baseline="0" dirty="0" smtClean="0">
                          <a:ln>
                            <a:noFill/>
                          </a:ln>
                          <a:effectLst/>
                        </a:rPr>
                        <a:t>IR : Px1, Px2, Px5, </a:t>
                      </a:r>
                      <a:r>
                        <a:rPr kumimoji="0" lang="de-DE" sz="800" b="1" u="none" strike="noStrike" cap="none" normalizeH="0" baseline="0" dirty="0" err="1" smtClean="0">
                          <a:ln>
                            <a:noFill/>
                          </a:ln>
                          <a:effectLst/>
                        </a:rPr>
                        <a:t>Gc</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1800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u="none" strike="noStrike" cap="none" normalizeH="0" baseline="0" dirty="0" err="1" smtClean="0">
                          <a:ln>
                            <a:noFill/>
                          </a:ln>
                          <a:effectLst/>
                        </a:rPr>
                        <a:t>Etalé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pitchFamily="2" charset="2"/>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mn-lt"/>
                          <a:sym typeface="Wingdings 2" pitchFamily="18" charset="2"/>
                        </a:rPr>
                        <a:t>1</a:t>
                      </a:r>
                      <a:endPar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endParaRPr>
                    </a:p>
                  </a:txBody>
                  <a:tcPr marL="63025" marR="63025" marT="49305" marB="49305" anchor="ctr" horzOverflow="overflow">
                    <a:solidFill>
                      <a:srgbClr val="FF2D2D">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1</a:t>
                      </a:r>
                    </a:p>
                  </a:txBody>
                  <a:tcPr marL="63025" marR="63025" marT="49305" marB="49305" anchor="ctr" horzOverflow="overflow">
                    <a:solidFill>
                      <a:srgbClr val="FF2D2D">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5" marB="49305"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 Bonne tenue du fruit au</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   champ.</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54000" marR="0" marT="0" marB="0"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 </a:t>
                      </a:r>
                      <a:r>
                        <a:rPr kumimoji="0" lang="fr-FR" sz="800" u="none" strike="noStrike" kern="1200" cap="none" normalizeH="0" baseline="0" dirty="0" smtClean="0">
                          <a:ln>
                            <a:noFill/>
                          </a:ln>
                          <a:effectLst/>
                        </a:rPr>
                        <a:t>Présentation parfois peu</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kern="1200" cap="none" normalizeH="0" baseline="0" dirty="0" smtClean="0">
                          <a:ln>
                            <a:noFill/>
                          </a:ln>
                          <a:effectLst/>
                        </a:rPr>
                        <a:t>  homogène.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 Calibre parfois un peu fort.</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54000" marR="0" marT="0" marB="0" anchor="ctr" horzOverflow="overflow"/>
                </a:tc>
              </a:tr>
              <a:tr h="7098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1" u="none" strike="noStrike" cap="none" normalizeH="0" baseline="0" dirty="0" smtClean="0">
                          <a:ln>
                            <a:noFill/>
                          </a:ln>
                          <a:solidFill>
                            <a:schemeClr val="accent3"/>
                          </a:solidFill>
                          <a:effectLst/>
                        </a:rPr>
                        <a:t> KHORUM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i="1" u="none" strike="noStrike" cap="none" normalizeH="0" baseline="0" dirty="0" smtClean="0">
                          <a:ln>
                            <a:noFill/>
                          </a:ln>
                          <a:effectLst/>
                        </a:rPr>
                        <a:t>(</a:t>
                      </a:r>
                      <a:r>
                        <a:rPr kumimoji="0" lang="de-DE" sz="800" i="1" u="none" strike="noStrike" cap="none" normalizeH="0" baseline="0" dirty="0" err="1" smtClean="0">
                          <a:ln>
                            <a:noFill/>
                          </a:ln>
                          <a:effectLst/>
                        </a:rPr>
                        <a:t>Nunhems</a:t>
                      </a:r>
                      <a:r>
                        <a:rPr kumimoji="0" lang="de-DE" sz="800" i="1" u="none" strike="noStrike" cap="none" normalizeH="0" baseline="0" dirty="0" smtClean="0">
                          <a:ln>
                            <a:noFill/>
                          </a:ln>
                          <a:effectLs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1" u="none" strike="noStrike" cap="none" normalizeH="0" baseline="0" dirty="0" smtClean="0">
                          <a:ln>
                            <a:noFill/>
                          </a:ln>
                          <a:effectLst/>
                        </a:rPr>
                        <a:t>HR : </a:t>
                      </a:r>
                      <a:r>
                        <a:rPr kumimoji="0" lang="de-DE" sz="800" b="1" u="none" strike="noStrike" cap="none" normalizeH="0" baseline="0" dirty="0" err="1" smtClean="0">
                          <a:ln>
                            <a:noFill/>
                          </a:ln>
                          <a:effectLst/>
                        </a:rPr>
                        <a:t>Fom</a:t>
                      </a:r>
                      <a:r>
                        <a:rPr kumimoji="0" lang="de-DE" sz="800" b="1" u="none" strike="noStrike" cap="none" normalizeH="0" baseline="0" dirty="0" smtClean="0">
                          <a:ln>
                            <a:noFill/>
                          </a:ln>
                          <a:effectLst/>
                        </a:rPr>
                        <a:t> 0, 1, 2</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1" u="none" strike="noStrike" cap="none" normalizeH="0" baseline="0" dirty="0" smtClean="0">
                          <a:ln>
                            <a:noFill/>
                          </a:ln>
                          <a:effectLst/>
                        </a:rPr>
                        <a:t>IR : Px1, Px2, Px3-5, Px5, </a:t>
                      </a:r>
                      <a:r>
                        <a:rPr kumimoji="0" lang="de-DE" sz="800" b="1" u="none" strike="noStrike" cap="none" normalizeH="0" baseline="0" dirty="0" err="1" smtClean="0">
                          <a:ln>
                            <a:noFill/>
                          </a:ln>
                          <a:effectLst/>
                        </a:rPr>
                        <a:t>Gc</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1800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0" i="0" u="none" strike="noStrike" cap="none" normalizeH="0" baseline="0" dirty="0" err="1" smtClean="0">
                          <a:ln>
                            <a:noFill/>
                          </a:ln>
                          <a:solidFill>
                            <a:schemeClr val="tx1"/>
                          </a:solidFill>
                          <a:effectLst/>
                          <a:latin typeface="Calibri" panose="020F0502020204030204" pitchFamily="34" charset="0"/>
                          <a:ea typeface="Times New Roman" charset="0"/>
                          <a:cs typeface="Arial" charset="0"/>
                        </a:rPr>
                        <a:t>Etalé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pitchFamily="2" charset="2"/>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 Plante vigoureuse.</a:t>
                      </a:r>
                    </a:p>
                  </a:txBody>
                  <a:tcPr marL="54000" marR="0" marT="0" marB="0"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 Présentation peu homogène.</a:t>
                      </a:r>
                    </a:p>
                  </a:txBody>
                  <a:tcPr marL="54000" marR="0" marT="0" marB="0" anchor="ctr" horzOverflow="overflow"/>
                </a:tc>
              </a:tr>
            </a:tbl>
          </a:graphicData>
        </a:graphic>
      </p:graphicFrame>
      <p:sp>
        <p:nvSpPr>
          <p:cNvPr id="15" name="Rectangle 484"/>
          <p:cNvSpPr>
            <a:spLocks noChangeArrowheads="1"/>
          </p:cNvSpPr>
          <p:nvPr/>
        </p:nvSpPr>
        <p:spPr bwMode="auto">
          <a:xfrm>
            <a:off x="404190" y="8515052"/>
            <a:ext cx="6607432" cy="1668179"/>
          </a:xfrm>
          <a:prstGeom prst="rect">
            <a:avLst/>
          </a:prstGeom>
          <a:noFill/>
          <a:ln>
            <a:noFill/>
          </a:ln>
          <a:effectLst/>
          <a:extLst/>
        </p:spPr>
        <p:txBody>
          <a:bodyPr wrap="square" lIns="97566" tIns="48783" rIns="0" bIns="48783" anchor="ctr">
            <a:spAutoFit/>
          </a:bodyPr>
          <a:lstStyle/>
          <a:p>
            <a:pPr marL="105019" indent="-105019">
              <a:defRPr/>
            </a:pPr>
            <a:r>
              <a:rPr lang="fr-FR" sz="800" b="1" u="sng" cap="all" dirty="0" smtClean="0">
                <a:latin typeface="Calibri" panose="020F0502020204030204" pitchFamily="34" charset="0"/>
              </a:rPr>
              <a:t>Résistances </a:t>
            </a:r>
            <a:r>
              <a:rPr lang="fr-FR" sz="800" b="1" u="sng" cap="all" dirty="0">
                <a:latin typeface="Calibri" panose="020F0502020204030204" pitchFamily="34" charset="0"/>
              </a:rPr>
              <a:t>Génétiques</a:t>
            </a:r>
            <a:r>
              <a:rPr lang="fr-FR" sz="800" b="1" cap="all" dirty="0">
                <a:latin typeface="Calibri" panose="020F0502020204030204" pitchFamily="34" charset="0"/>
              </a:rPr>
              <a:t> </a:t>
            </a:r>
          </a:p>
          <a:p>
            <a:pPr marL="105019" indent="-105019">
              <a:defRPr/>
            </a:pPr>
            <a:endParaRPr lang="fr-FR" sz="500" b="1" dirty="0">
              <a:latin typeface="Calibri" panose="020F0502020204030204" pitchFamily="34" charset="0"/>
            </a:endParaRPr>
          </a:p>
          <a:p>
            <a:pPr marL="105019" indent="-105019" algn="just">
              <a:buFont typeface="Wingdings" pitchFamily="2" charset="2"/>
              <a:buChar char="Ø"/>
              <a:defRPr/>
            </a:pPr>
            <a:r>
              <a:rPr lang="fr-FR" sz="800" b="1" dirty="0">
                <a:latin typeface="Calibri" panose="020F0502020204030204" pitchFamily="34" charset="0"/>
              </a:rPr>
              <a:t>HR </a:t>
            </a:r>
            <a:r>
              <a:rPr lang="fr-FR" sz="800" dirty="0">
                <a:latin typeface="Calibri" panose="020F0502020204030204" pitchFamily="34" charset="0"/>
              </a:rPr>
              <a:t>(Résistance haute ou standard) : variétés capables de restreindre fortement la croissance et le développement d'un pathogène ou d'un ravageur déterminé dans des conditions de pression </a:t>
            </a:r>
            <a:r>
              <a:rPr lang="fr-FR" sz="800" dirty="0" smtClean="0">
                <a:latin typeface="Calibri" panose="020F0502020204030204" pitchFamily="34" charset="0"/>
              </a:rPr>
              <a:t>normale, </a:t>
            </a:r>
            <a:r>
              <a:rPr lang="fr-FR" sz="800" dirty="0">
                <a:latin typeface="Calibri" panose="020F0502020204030204" pitchFamily="34" charset="0"/>
              </a:rPr>
              <a:t>en comparaison avec des variétés sensibles. Ces variétés peuvent, cependant, exprimer des symptômes ou des dommages en cas de forte pression de ces pathogènes ou de ce ravageur.</a:t>
            </a:r>
          </a:p>
          <a:p>
            <a:pPr marL="105019" indent="-105019" algn="just">
              <a:defRPr/>
            </a:pPr>
            <a:endParaRPr lang="fr-FR" sz="400" dirty="0">
              <a:latin typeface="Calibri" panose="020F0502020204030204" pitchFamily="34" charset="0"/>
            </a:endParaRPr>
          </a:p>
          <a:p>
            <a:pPr marL="105019" indent="-105019" algn="just">
              <a:buFont typeface="Wingdings" pitchFamily="2" charset="2"/>
              <a:buChar char="Ø"/>
              <a:defRPr/>
            </a:pPr>
            <a:r>
              <a:rPr lang="fr-FR" sz="800" b="1" dirty="0">
                <a:latin typeface="Calibri" panose="020F0502020204030204" pitchFamily="34" charset="0"/>
              </a:rPr>
              <a:t>IR </a:t>
            </a:r>
            <a:r>
              <a:rPr lang="fr-FR" sz="800" dirty="0">
                <a:latin typeface="Calibri" panose="020F0502020204030204" pitchFamily="34" charset="0"/>
              </a:rPr>
              <a:t>(Résistance modérée ou intermédiaire) : variétés capables de restreindre  la croissance et le développement d'un pathogène ou d'un ravageur déterminé, mais pouvant exprimer une gamme plus large de symptômes ou de dommages en comparaison avec des variétés HR. Les variétés IR montrent des symptômes ou des dommages moins sévères que ceux observés sur des variétés sensibles, en conditions environnementales et/ou de pression du pathogène ou du ravageur similaires.</a:t>
            </a:r>
          </a:p>
          <a:p>
            <a:pPr marL="105019" indent="-105019" algn="just">
              <a:defRPr/>
            </a:pPr>
            <a:endParaRPr lang="fr-FR" sz="500" dirty="0">
              <a:latin typeface="Calibri" panose="020F0502020204030204" pitchFamily="34" charset="0"/>
            </a:endParaRPr>
          </a:p>
          <a:p>
            <a:pPr marL="105019" indent="-105019" algn="just">
              <a:tabLst>
                <a:tab pos="268288" algn="l"/>
                <a:tab pos="3767138" algn="l"/>
              </a:tabLst>
              <a:defRPr/>
            </a:pPr>
            <a:r>
              <a:rPr lang="fr-FR" sz="800" b="1" dirty="0" smtClean="0">
                <a:latin typeface="Calibri" panose="020F0502020204030204" pitchFamily="34" charset="0"/>
              </a:rPr>
              <a:t>		</a:t>
            </a:r>
            <a:r>
              <a:rPr lang="fr-FR" sz="800" b="1" dirty="0" err="1" smtClean="0">
                <a:latin typeface="Calibri" panose="020F0502020204030204" pitchFamily="34" charset="0"/>
              </a:rPr>
              <a:t>Fom</a:t>
            </a:r>
            <a:r>
              <a:rPr lang="fr-FR" sz="800" b="1" dirty="0" smtClean="0">
                <a:latin typeface="Calibri" panose="020F0502020204030204" pitchFamily="34" charset="0"/>
              </a:rPr>
              <a:t> </a:t>
            </a:r>
            <a:r>
              <a:rPr lang="fr-FR" sz="800" b="1" dirty="0">
                <a:latin typeface="Calibri" panose="020F0502020204030204" pitchFamily="34" charset="0"/>
              </a:rPr>
              <a:t>0, 1, 2, 1-2</a:t>
            </a:r>
            <a:r>
              <a:rPr lang="fr-FR" sz="800" dirty="0">
                <a:latin typeface="Calibri" panose="020F0502020204030204" pitchFamily="34" charset="0"/>
              </a:rPr>
              <a:t> </a:t>
            </a:r>
            <a:r>
              <a:rPr lang="fr-FR" sz="800" dirty="0">
                <a:latin typeface="Calibri" panose="020F0502020204030204" pitchFamily="34" charset="0"/>
                <a:sym typeface="Wingdings" pitchFamily="2" charset="2"/>
              </a:rPr>
              <a:t></a:t>
            </a:r>
            <a:r>
              <a:rPr lang="fr-FR" sz="800" dirty="0">
                <a:latin typeface="Calibri" panose="020F0502020204030204" pitchFamily="34" charset="0"/>
              </a:rPr>
              <a:t> Fusariose </a:t>
            </a:r>
            <a:r>
              <a:rPr lang="fr-FR" sz="800" i="1" dirty="0" err="1">
                <a:latin typeface="Calibri" panose="020F0502020204030204" pitchFamily="34" charset="0"/>
                <a:sym typeface="Wingdings" pitchFamily="2" charset="2"/>
              </a:rPr>
              <a:t>Fusarium</a:t>
            </a:r>
            <a:r>
              <a:rPr lang="fr-FR" sz="800" i="1" dirty="0">
                <a:latin typeface="Calibri" panose="020F0502020204030204" pitchFamily="34" charset="0"/>
                <a:sym typeface="Wingdings" pitchFamily="2" charset="2"/>
              </a:rPr>
              <a:t> </a:t>
            </a:r>
            <a:r>
              <a:rPr lang="fr-FR" sz="800" i="1" dirty="0" err="1">
                <a:latin typeface="Calibri" panose="020F0502020204030204" pitchFamily="34" charset="0"/>
                <a:sym typeface="Wingdings" pitchFamily="2" charset="2"/>
              </a:rPr>
              <a:t>oxysporum</a:t>
            </a:r>
            <a:r>
              <a:rPr lang="fr-FR" sz="800" dirty="0">
                <a:latin typeface="Calibri" panose="020F0502020204030204" pitchFamily="34" charset="0"/>
                <a:sym typeface="Wingdings" pitchFamily="2" charset="2"/>
              </a:rPr>
              <a:t> races 0, 1, 2 et </a:t>
            </a:r>
            <a:r>
              <a:rPr lang="fr-FR" sz="800" dirty="0" smtClean="0">
                <a:latin typeface="Calibri" panose="020F0502020204030204" pitchFamily="34" charset="0"/>
                <a:sym typeface="Wingdings" pitchFamily="2" charset="2"/>
              </a:rPr>
              <a:t>1-2</a:t>
            </a:r>
            <a:r>
              <a:rPr lang="fr-FR" sz="800" dirty="0">
                <a:latin typeface="Calibri" panose="020F0502020204030204" pitchFamily="34" charset="0"/>
                <a:sym typeface="Wingdings" pitchFamily="2" charset="2"/>
              </a:rPr>
              <a:t>	</a:t>
            </a:r>
            <a:r>
              <a:rPr lang="de-DE" sz="800" b="1" dirty="0" err="1" smtClean="0">
                <a:latin typeface="Calibri" panose="020F0502020204030204" pitchFamily="34" charset="0"/>
                <a:sym typeface="Wingdings" pitchFamily="2" charset="2"/>
              </a:rPr>
              <a:t>Ag</a:t>
            </a:r>
            <a:r>
              <a:rPr lang="de-DE" sz="800" b="1" dirty="0" smtClean="0">
                <a:latin typeface="Calibri" panose="020F0502020204030204" pitchFamily="34" charset="0"/>
                <a:sym typeface="Wingdings" pitchFamily="2" charset="2"/>
              </a:rPr>
              <a:t> </a:t>
            </a:r>
            <a:r>
              <a:rPr lang="fr-FR" sz="800" dirty="0">
                <a:latin typeface="Calibri" panose="020F0502020204030204" pitchFamily="34" charset="0"/>
                <a:sym typeface="Wingdings" pitchFamily="2" charset="2"/>
              </a:rPr>
              <a:t></a:t>
            </a:r>
            <a:r>
              <a:rPr lang="de-DE" sz="800" dirty="0">
                <a:latin typeface="Calibri" panose="020F0502020204030204" pitchFamily="34" charset="0"/>
              </a:rPr>
              <a:t> </a:t>
            </a:r>
            <a:r>
              <a:rPr lang="de-DE" sz="800" dirty="0" err="1">
                <a:latin typeface="Calibri" panose="020F0502020204030204" pitchFamily="34" charset="0"/>
              </a:rPr>
              <a:t>Puceron</a:t>
            </a:r>
            <a:r>
              <a:rPr lang="de-DE" sz="800" dirty="0">
                <a:latin typeface="Calibri" panose="020F0502020204030204" pitchFamily="34" charset="0"/>
              </a:rPr>
              <a:t> </a:t>
            </a:r>
            <a:r>
              <a:rPr lang="de-DE" sz="800" i="1" dirty="0" err="1">
                <a:latin typeface="Calibri" panose="020F0502020204030204" pitchFamily="34" charset="0"/>
                <a:sym typeface="Wingdings" pitchFamily="2" charset="2"/>
              </a:rPr>
              <a:t>Aphis</a:t>
            </a:r>
            <a:r>
              <a:rPr lang="de-DE" sz="800" i="1" dirty="0">
                <a:latin typeface="Calibri" panose="020F0502020204030204" pitchFamily="34" charset="0"/>
                <a:sym typeface="Wingdings" pitchFamily="2" charset="2"/>
              </a:rPr>
              <a:t> </a:t>
            </a:r>
            <a:r>
              <a:rPr lang="de-DE" sz="800" i="1" dirty="0" err="1">
                <a:latin typeface="Calibri" panose="020F0502020204030204" pitchFamily="34" charset="0"/>
                <a:sym typeface="Wingdings" pitchFamily="2" charset="2"/>
              </a:rPr>
              <a:t>gossypii</a:t>
            </a:r>
            <a:endParaRPr lang="de-DE" sz="800" i="1" dirty="0">
              <a:latin typeface="Calibri" panose="020F0502020204030204" pitchFamily="34" charset="0"/>
              <a:sym typeface="Wingdings" pitchFamily="2" charset="2"/>
            </a:endParaRPr>
          </a:p>
          <a:p>
            <a:pPr marL="105019" indent="-105019" algn="just">
              <a:defRPr/>
            </a:pPr>
            <a:endParaRPr lang="fr-FR" sz="400" dirty="0">
              <a:latin typeface="Calibri" panose="020F0502020204030204" pitchFamily="34" charset="0"/>
              <a:sym typeface="Wingdings" pitchFamily="2" charset="2"/>
            </a:endParaRPr>
          </a:p>
          <a:p>
            <a:pPr marL="105019" indent="-105019" algn="just">
              <a:tabLst>
                <a:tab pos="268288" algn="l"/>
                <a:tab pos="3767138" algn="l"/>
              </a:tabLst>
              <a:defRPr/>
            </a:pPr>
            <a:r>
              <a:rPr lang="fr-FR" sz="800" b="1" dirty="0" smtClean="0">
                <a:latin typeface="Calibri" panose="020F0502020204030204" pitchFamily="34" charset="0"/>
                <a:sym typeface="Wingdings" pitchFamily="2" charset="2"/>
              </a:rPr>
              <a:t>		Px1</a:t>
            </a:r>
            <a:r>
              <a:rPr lang="fr-FR" sz="800" b="1" dirty="0">
                <a:latin typeface="Calibri" panose="020F0502020204030204" pitchFamily="34" charset="0"/>
                <a:sym typeface="Wingdings" pitchFamily="2" charset="2"/>
              </a:rPr>
              <a:t>, Px2, Px3, Px3.5, Px5</a:t>
            </a:r>
            <a:r>
              <a:rPr lang="fr-FR" sz="800" dirty="0">
                <a:latin typeface="Calibri" panose="020F0502020204030204" pitchFamily="34" charset="0"/>
                <a:sym typeface="Wingdings" pitchFamily="2" charset="2"/>
              </a:rPr>
              <a:t> </a:t>
            </a:r>
            <a:r>
              <a:rPr lang="fr-FR" sz="800" dirty="0">
                <a:latin typeface="Calibri" panose="020F0502020204030204" pitchFamily="34" charset="0"/>
              </a:rPr>
              <a:t> Oïdium </a:t>
            </a:r>
            <a:r>
              <a:rPr lang="fr-FR" sz="800" i="1" dirty="0" err="1">
                <a:latin typeface="Calibri" panose="020F0502020204030204" pitchFamily="34" charset="0"/>
                <a:sym typeface="Wingdings" pitchFamily="2" charset="2"/>
              </a:rPr>
              <a:t>Podosphaera</a:t>
            </a:r>
            <a:r>
              <a:rPr lang="fr-FR" sz="800" i="1" dirty="0">
                <a:latin typeface="Calibri" panose="020F0502020204030204" pitchFamily="34" charset="0"/>
                <a:sym typeface="Wingdings" pitchFamily="2" charset="2"/>
              </a:rPr>
              <a:t> </a:t>
            </a:r>
            <a:r>
              <a:rPr lang="fr-FR" sz="800" i="1" dirty="0" err="1">
                <a:latin typeface="Calibri" panose="020F0502020204030204" pitchFamily="34" charset="0"/>
                <a:sym typeface="Wingdings" pitchFamily="2" charset="2"/>
              </a:rPr>
              <a:t>xanthii</a:t>
            </a:r>
            <a:r>
              <a:rPr lang="fr-FR" sz="800" dirty="0">
                <a:latin typeface="Calibri" panose="020F0502020204030204" pitchFamily="34" charset="0"/>
              </a:rPr>
              <a:t> </a:t>
            </a:r>
            <a:r>
              <a:rPr lang="fr-FR" sz="800" dirty="0">
                <a:latin typeface="Calibri" panose="020F0502020204030204" pitchFamily="34" charset="0"/>
                <a:sym typeface="Wingdings" pitchFamily="2" charset="2"/>
              </a:rPr>
              <a:t>races 1, 2, 3, 3.5, 5 </a:t>
            </a:r>
            <a:r>
              <a:rPr lang="fr-FR" sz="800" dirty="0" smtClean="0">
                <a:latin typeface="Calibri" panose="020F0502020204030204" pitchFamily="34" charset="0"/>
                <a:sym typeface="Wingdings" pitchFamily="2" charset="2"/>
              </a:rPr>
              <a:t>	</a:t>
            </a:r>
            <a:r>
              <a:rPr lang="fr-FR" sz="800" b="1" dirty="0" err="1" smtClean="0">
                <a:latin typeface="Calibri" panose="020F0502020204030204" pitchFamily="34" charset="0"/>
                <a:sym typeface="Wingdings" pitchFamily="2" charset="2"/>
              </a:rPr>
              <a:t>Gc</a:t>
            </a:r>
            <a:r>
              <a:rPr lang="fr-FR" sz="800" b="1" dirty="0" smtClean="0">
                <a:latin typeface="Calibri" panose="020F0502020204030204" pitchFamily="34" charset="0"/>
                <a:sym typeface="Wingdings" pitchFamily="2" charset="2"/>
              </a:rPr>
              <a:t> </a:t>
            </a:r>
            <a:r>
              <a:rPr lang="fr-FR" sz="800" dirty="0">
                <a:latin typeface="Calibri" panose="020F0502020204030204" pitchFamily="34" charset="0"/>
                <a:sym typeface="Wingdings" pitchFamily="2" charset="2"/>
              </a:rPr>
              <a:t></a:t>
            </a:r>
            <a:r>
              <a:rPr lang="fr-FR" sz="800" dirty="0">
                <a:latin typeface="Calibri" panose="020F0502020204030204" pitchFamily="34" charset="0"/>
              </a:rPr>
              <a:t> Oïdium </a:t>
            </a:r>
            <a:r>
              <a:rPr lang="fr-FR" sz="800" i="1" dirty="0" err="1">
                <a:latin typeface="Calibri" panose="020F0502020204030204" pitchFamily="34" charset="0"/>
                <a:sym typeface="Wingdings" pitchFamily="2" charset="2"/>
              </a:rPr>
              <a:t>Golovinomyces</a:t>
            </a:r>
            <a:r>
              <a:rPr lang="fr-FR" sz="800" i="1" dirty="0">
                <a:latin typeface="Calibri" panose="020F0502020204030204" pitchFamily="34" charset="0"/>
                <a:sym typeface="Wingdings" pitchFamily="2" charset="2"/>
              </a:rPr>
              <a:t> </a:t>
            </a:r>
            <a:r>
              <a:rPr lang="fr-FR" sz="800" i="1" dirty="0" err="1">
                <a:latin typeface="Calibri" panose="020F0502020204030204" pitchFamily="34" charset="0"/>
                <a:sym typeface="Wingdings" pitchFamily="2" charset="2"/>
              </a:rPr>
              <a:t>cichoracearum</a:t>
            </a:r>
            <a:endParaRPr lang="fr-FR" sz="800" i="1" dirty="0">
              <a:latin typeface="Calibri" panose="020F0502020204030204" pitchFamily="34" charset="0"/>
              <a:sym typeface="Wingdings" pitchFamily="2" charset="2"/>
            </a:endParaRPr>
          </a:p>
          <a:p>
            <a:pPr marL="105019" indent="-105019" algn="just">
              <a:defRPr/>
            </a:pPr>
            <a:endParaRPr lang="fr-FR" sz="100" dirty="0">
              <a:latin typeface="Calibri" panose="020F0502020204030204" pitchFamily="34" charset="0"/>
              <a:sym typeface="Wingdings" pitchFamily="2" charset="2"/>
            </a:endParaRPr>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8405" y="4914652"/>
            <a:ext cx="120089" cy="10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4807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3780271" y="0"/>
            <a:ext cx="2952688" cy="522164"/>
          </a:xfrm>
          <a:prstGeom prst="rect">
            <a:avLst/>
          </a:prstGeom>
          <a:solidFill>
            <a:srgbClr val="E1E4C6"/>
          </a:solidFill>
          <a:ln w="6350">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accent3"/>
              </a:solidFill>
            </a:endParaRPr>
          </a:p>
        </p:txBody>
      </p:sp>
      <p:sp>
        <p:nvSpPr>
          <p:cNvPr id="7" name="Rectangle 6"/>
          <p:cNvSpPr/>
          <p:nvPr/>
        </p:nvSpPr>
        <p:spPr>
          <a:xfrm>
            <a:off x="468263" y="522164"/>
            <a:ext cx="6624000" cy="9755983"/>
          </a:xfrm>
          <a:prstGeom prst="rect">
            <a:avLst/>
          </a:prstGeom>
          <a:solidFill>
            <a:schemeClr val="bg1">
              <a:alpha val="50000"/>
            </a:schemeClr>
          </a:solidFill>
          <a:ln w="3175"/>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4" name="Text Box 494"/>
          <p:cNvSpPr txBox="1">
            <a:spLocks noChangeArrowheads="1"/>
          </p:cNvSpPr>
          <p:nvPr/>
        </p:nvSpPr>
        <p:spPr bwMode="auto">
          <a:xfrm>
            <a:off x="477269" y="6325968"/>
            <a:ext cx="3583095" cy="1575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7566" tIns="48783" rIns="97566" bIns="4878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Ø"/>
              <a:defRPr/>
            </a:pPr>
            <a:r>
              <a:rPr lang="fr-FR" altLang="fr-FR" sz="1100" b="1" dirty="0">
                <a:latin typeface="Calibri" panose="020F0502020204030204" pitchFamily="34" charset="0"/>
              </a:rPr>
              <a:t> </a:t>
            </a:r>
            <a:r>
              <a:rPr lang="fr-FR" altLang="fr-FR" sz="1100" b="1" cap="all" dirty="0">
                <a:latin typeface="Calibri" panose="020F0502020204030204" pitchFamily="34" charset="0"/>
              </a:rPr>
              <a:t>élaboration DU DOCUMENT</a:t>
            </a:r>
            <a:r>
              <a:rPr lang="fr-FR" altLang="fr-FR" sz="1100" b="1" dirty="0">
                <a:latin typeface="Calibri" panose="020F0502020204030204" pitchFamily="34" charset="0"/>
              </a:rPr>
              <a:t> :</a:t>
            </a:r>
            <a:r>
              <a:rPr lang="fr-FR" altLang="fr-FR" sz="1100" dirty="0">
                <a:latin typeface="Calibri" panose="020F0502020204030204" pitchFamily="34" charset="0"/>
              </a:rPr>
              <a:t> </a:t>
            </a:r>
          </a:p>
          <a:p>
            <a:pPr eaLnBrk="1" hangingPunct="1">
              <a:buFont typeface="Wingdings" pitchFamily="2" charset="2"/>
              <a:buNone/>
              <a:defRPr/>
            </a:pPr>
            <a:endParaRPr lang="fr-FR" altLang="fr-FR" sz="500" dirty="0">
              <a:latin typeface="Calibri" panose="020F0502020204030204" pitchFamily="34" charset="0"/>
            </a:endParaRPr>
          </a:p>
          <a:p>
            <a:pPr eaLnBrk="1" hangingPunct="1">
              <a:buFontTx/>
              <a:buChar char="-"/>
              <a:defRPr/>
            </a:pPr>
            <a:r>
              <a:rPr lang="fr-FR" altLang="fr-FR" sz="1000" dirty="0">
                <a:latin typeface="Calibri" panose="020F0502020204030204" pitchFamily="34" charset="0"/>
              </a:rPr>
              <a:t> David </a:t>
            </a:r>
            <a:r>
              <a:rPr lang="fr-FR" altLang="fr-FR" sz="1000" dirty="0" smtClean="0">
                <a:latin typeface="Calibri" panose="020F0502020204030204" pitchFamily="34" charset="0"/>
              </a:rPr>
              <a:t>BOUVARD, Jean </a:t>
            </a:r>
            <a:r>
              <a:rPr lang="fr-FR" altLang="fr-FR" sz="1000" dirty="0">
                <a:latin typeface="Calibri" panose="020F0502020204030204" pitchFamily="34" charset="0"/>
              </a:rPr>
              <a:t>Michel </a:t>
            </a:r>
            <a:r>
              <a:rPr lang="fr-FR" altLang="fr-FR" sz="1000" dirty="0" smtClean="0">
                <a:latin typeface="Calibri" panose="020F0502020204030204" pitchFamily="34" charset="0"/>
              </a:rPr>
              <a:t>LHOTE, </a:t>
            </a:r>
          </a:p>
          <a:p>
            <a:pPr eaLnBrk="1" hangingPunct="1">
              <a:defRPr/>
            </a:pPr>
            <a:r>
              <a:rPr lang="fr-FR" altLang="fr-FR" sz="1000" dirty="0">
                <a:latin typeface="Calibri" panose="020F0502020204030204" pitchFamily="34" charset="0"/>
              </a:rPr>
              <a:t> </a:t>
            </a:r>
            <a:r>
              <a:rPr lang="fr-FR" altLang="fr-FR" sz="1000" dirty="0" smtClean="0">
                <a:latin typeface="Calibri" panose="020F0502020204030204" pitchFamily="34" charset="0"/>
              </a:rPr>
              <a:t>  Samuel MENARD, Anne TERCINIER (ACPEL</a:t>
            </a:r>
            <a:r>
              <a:rPr lang="fr-FR" altLang="fr-FR" sz="1000" dirty="0">
                <a:latin typeface="Calibri" panose="020F0502020204030204" pitchFamily="34" charset="0"/>
              </a:rPr>
              <a:t>)</a:t>
            </a:r>
          </a:p>
          <a:p>
            <a:pPr eaLnBrk="1" hangingPunct="1">
              <a:buFontTx/>
              <a:buChar char="-"/>
              <a:defRPr/>
            </a:pPr>
            <a:r>
              <a:rPr lang="fr-FR" altLang="fr-FR" sz="1000" dirty="0">
                <a:latin typeface="Calibri" panose="020F0502020204030204" pitchFamily="34" charset="0"/>
              </a:rPr>
              <a:t> Laurent GIARDINO (GDM 85-ARELPAL</a:t>
            </a:r>
            <a:r>
              <a:rPr lang="fr-FR" altLang="fr-FR" sz="1000" dirty="0" smtClean="0">
                <a:latin typeface="Calibri" panose="020F0502020204030204" pitchFamily="34" charset="0"/>
              </a:rPr>
              <a:t>)</a:t>
            </a:r>
          </a:p>
          <a:p>
            <a:pPr eaLnBrk="1" hangingPunct="1">
              <a:buFontTx/>
              <a:buChar char="-"/>
              <a:defRPr/>
            </a:pPr>
            <a:r>
              <a:rPr lang="fr-FR" altLang="fr-FR" sz="1000" dirty="0">
                <a:latin typeface="Calibri" panose="020F0502020204030204" pitchFamily="34" charset="0"/>
              </a:rPr>
              <a:t> </a:t>
            </a:r>
            <a:r>
              <a:rPr lang="fr-FR" altLang="fr-FR" sz="1000" dirty="0" smtClean="0">
                <a:latin typeface="Calibri" panose="020F0502020204030204" pitchFamily="34" charset="0"/>
              </a:rPr>
              <a:t>Henri CLERC (INVENIO)</a:t>
            </a:r>
            <a:endParaRPr lang="fr-FR" altLang="fr-FR" sz="1000" dirty="0">
              <a:latin typeface="Calibri" panose="020F0502020204030204" pitchFamily="34" charset="0"/>
            </a:endParaRPr>
          </a:p>
          <a:p>
            <a:pPr eaLnBrk="1" hangingPunct="1">
              <a:buFontTx/>
              <a:buChar char="-"/>
              <a:defRPr/>
            </a:pPr>
            <a:r>
              <a:rPr lang="fr-FR" altLang="fr-FR" sz="1000" dirty="0">
                <a:latin typeface="Calibri" panose="020F0502020204030204" pitchFamily="34" charset="0"/>
              </a:rPr>
              <a:t> Sylvie SICAIRE (CA 16)</a:t>
            </a:r>
          </a:p>
          <a:p>
            <a:pPr eaLnBrk="1" hangingPunct="1">
              <a:buFontTx/>
              <a:buChar char="-"/>
              <a:defRPr/>
            </a:pPr>
            <a:r>
              <a:rPr lang="fr-FR" altLang="fr-FR" sz="1000" dirty="0">
                <a:latin typeface="Calibri" panose="020F0502020204030204" pitchFamily="34" charset="0"/>
              </a:rPr>
              <a:t> Thierry </a:t>
            </a:r>
            <a:r>
              <a:rPr lang="fr-FR" altLang="fr-FR" sz="1000" dirty="0" smtClean="0">
                <a:latin typeface="Calibri" panose="020F0502020204030204" pitchFamily="34" charset="0"/>
              </a:rPr>
              <a:t>MASSIAS, Benoît VOELTZEL (CA </a:t>
            </a:r>
            <a:r>
              <a:rPr lang="fr-FR" altLang="fr-FR" sz="1000" dirty="0">
                <a:latin typeface="Calibri" panose="020F0502020204030204" pitchFamily="34" charset="0"/>
              </a:rPr>
              <a:t>17)</a:t>
            </a:r>
          </a:p>
          <a:p>
            <a:pPr eaLnBrk="1" hangingPunct="1">
              <a:buFontTx/>
              <a:buChar char="-"/>
              <a:defRPr/>
            </a:pPr>
            <a:r>
              <a:rPr lang="fr-FR" altLang="fr-FR" sz="1000" dirty="0">
                <a:latin typeface="Calibri" panose="020F0502020204030204" pitchFamily="34" charset="0"/>
              </a:rPr>
              <a:t> Isabelle DEVANT (CA 37 - LCA)</a:t>
            </a:r>
          </a:p>
          <a:p>
            <a:pPr eaLnBrk="1" hangingPunct="1">
              <a:buFontTx/>
              <a:buChar char="-"/>
              <a:defRPr/>
            </a:pPr>
            <a:r>
              <a:rPr lang="fr-FR" altLang="fr-FR" sz="1000" dirty="0">
                <a:latin typeface="Calibri" panose="020F0502020204030204" pitchFamily="34" charset="0"/>
              </a:rPr>
              <a:t> Geoffrey MONNET (CA 86)</a:t>
            </a:r>
          </a:p>
        </p:txBody>
      </p:sp>
      <p:sp>
        <p:nvSpPr>
          <p:cNvPr id="15" name="Text Box 495"/>
          <p:cNvSpPr txBox="1">
            <a:spLocks noChangeArrowheads="1"/>
          </p:cNvSpPr>
          <p:nvPr/>
        </p:nvSpPr>
        <p:spPr bwMode="auto">
          <a:xfrm>
            <a:off x="468263" y="8124900"/>
            <a:ext cx="3375697" cy="14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7566" tIns="48783" rIns="97566" bIns="4878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Ø"/>
              <a:defRPr/>
            </a:pPr>
            <a:r>
              <a:rPr lang="fr-FR" altLang="fr-FR" sz="1100" b="1" cap="all" dirty="0">
                <a:latin typeface="Calibri" panose="020F0502020204030204" pitchFamily="34" charset="0"/>
              </a:rPr>
              <a:t> Réalisation DU DOCUME</a:t>
            </a:r>
            <a:r>
              <a:rPr lang="fr-FR" altLang="fr-FR" sz="1100" b="1" dirty="0">
                <a:latin typeface="Calibri" panose="020F0502020204030204" pitchFamily="34" charset="0"/>
              </a:rPr>
              <a:t>NT :</a:t>
            </a:r>
            <a:endParaRPr lang="fr-FR" altLang="fr-FR" sz="1100" dirty="0">
              <a:latin typeface="Calibri" panose="020F0502020204030204" pitchFamily="34" charset="0"/>
            </a:endParaRPr>
          </a:p>
          <a:p>
            <a:pPr eaLnBrk="1" hangingPunct="1">
              <a:buFont typeface="Wingdings" pitchFamily="2" charset="2"/>
              <a:buNone/>
              <a:defRPr/>
            </a:pPr>
            <a:endParaRPr lang="fr-FR" altLang="fr-FR" sz="300" dirty="0">
              <a:latin typeface="Calibri" panose="020F0502020204030204" pitchFamily="34" charset="0"/>
            </a:endParaRPr>
          </a:p>
          <a:p>
            <a:pPr eaLnBrk="1" hangingPunct="1">
              <a:defRPr/>
            </a:pPr>
            <a:r>
              <a:rPr lang="fr-FR" altLang="fr-FR" sz="1100" b="1" dirty="0">
                <a:latin typeface="Calibri" panose="020F0502020204030204" pitchFamily="34" charset="0"/>
              </a:rPr>
              <a:t>ACPEL</a:t>
            </a:r>
            <a:r>
              <a:rPr lang="fr-FR" altLang="fr-FR" sz="1100" dirty="0">
                <a:latin typeface="Calibri" panose="020F0502020204030204" pitchFamily="34" charset="0"/>
              </a:rPr>
              <a:t> </a:t>
            </a:r>
            <a:r>
              <a:rPr lang="fr-FR" altLang="fr-FR" sz="1000" dirty="0">
                <a:latin typeface="Calibri" panose="020F0502020204030204" pitchFamily="34" charset="0"/>
              </a:rPr>
              <a:t>(</a:t>
            </a:r>
            <a:r>
              <a:rPr lang="fr-FR" altLang="fr-FR" sz="1000" b="1" dirty="0">
                <a:latin typeface="Calibri" panose="020F0502020204030204" pitchFamily="34" charset="0"/>
              </a:rPr>
              <a:t>A</a:t>
            </a:r>
            <a:r>
              <a:rPr lang="fr-FR" altLang="fr-FR" sz="1000" dirty="0">
                <a:latin typeface="Calibri" panose="020F0502020204030204" pitchFamily="34" charset="0"/>
              </a:rPr>
              <a:t>ssociation </a:t>
            </a:r>
            <a:r>
              <a:rPr lang="fr-FR" altLang="fr-FR" sz="1000" dirty="0" smtClean="0">
                <a:latin typeface="Calibri" panose="020F0502020204030204" pitchFamily="34" charset="0"/>
              </a:rPr>
              <a:t> </a:t>
            </a:r>
            <a:r>
              <a:rPr lang="fr-FR" altLang="fr-FR" sz="1000" b="1" dirty="0" smtClean="0">
                <a:latin typeface="Calibri" panose="020F0502020204030204" pitchFamily="34" charset="0"/>
              </a:rPr>
              <a:t>C</a:t>
            </a:r>
            <a:r>
              <a:rPr lang="fr-FR" altLang="fr-FR" sz="1000" dirty="0" smtClean="0">
                <a:latin typeface="Calibri" panose="020F0502020204030204" pitchFamily="34" charset="0"/>
              </a:rPr>
              <a:t>ollaborative de </a:t>
            </a:r>
            <a:r>
              <a:rPr lang="fr-FR" altLang="fr-FR" sz="1000" b="1" dirty="0" smtClean="0">
                <a:latin typeface="Calibri" panose="020F0502020204030204" pitchFamily="34" charset="0"/>
              </a:rPr>
              <a:t>P</a:t>
            </a:r>
            <a:r>
              <a:rPr lang="fr-FR" altLang="fr-FR" sz="1000" dirty="0" smtClean="0">
                <a:latin typeface="Calibri" panose="020F0502020204030204" pitchFamily="34" charset="0"/>
              </a:rPr>
              <a:t>roduction</a:t>
            </a:r>
            <a:endParaRPr lang="fr-FR" altLang="fr-FR" sz="1000" dirty="0">
              <a:latin typeface="Calibri" panose="020F0502020204030204" pitchFamily="34" charset="0"/>
            </a:endParaRPr>
          </a:p>
          <a:p>
            <a:pPr eaLnBrk="1" hangingPunct="1">
              <a:defRPr/>
            </a:pPr>
            <a:r>
              <a:rPr lang="fr-FR" altLang="fr-FR" sz="1000" dirty="0">
                <a:latin typeface="Calibri" panose="020F0502020204030204" pitchFamily="34" charset="0"/>
              </a:rPr>
              <a:t>                d’ </a:t>
            </a:r>
            <a:r>
              <a:rPr lang="fr-FR" altLang="fr-FR" sz="1000" b="1" dirty="0" smtClean="0">
                <a:latin typeface="Calibri" panose="020F0502020204030204" pitchFamily="34" charset="0"/>
              </a:rPr>
              <a:t>E</a:t>
            </a:r>
            <a:r>
              <a:rPr lang="fr-FR" altLang="fr-FR" sz="1000" dirty="0" smtClean="0">
                <a:latin typeface="Calibri" panose="020F0502020204030204" pitchFamily="34" charset="0"/>
              </a:rPr>
              <a:t>xpérimentations et de</a:t>
            </a:r>
          </a:p>
          <a:p>
            <a:pPr eaLnBrk="1" hangingPunct="1">
              <a:defRPr/>
            </a:pPr>
            <a:r>
              <a:rPr lang="fr-FR" altLang="fr-FR" sz="1000" dirty="0" smtClean="0">
                <a:latin typeface="Calibri" panose="020F0502020204030204" pitchFamily="34" charset="0"/>
              </a:rPr>
              <a:t>                   références </a:t>
            </a:r>
            <a:r>
              <a:rPr lang="fr-FR" altLang="fr-FR" sz="1000" b="1" dirty="0" smtClean="0">
                <a:latin typeface="Calibri" panose="020F0502020204030204" pitchFamily="34" charset="0"/>
              </a:rPr>
              <a:t>L</a:t>
            </a:r>
            <a:r>
              <a:rPr lang="fr-FR" altLang="fr-FR" sz="1000" dirty="0" smtClean="0">
                <a:latin typeface="Calibri" panose="020F0502020204030204" pitchFamily="34" charset="0"/>
              </a:rPr>
              <a:t>égumières)</a:t>
            </a:r>
            <a:endParaRPr lang="fr-FR" altLang="fr-FR" sz="1000" dirty="0">
              <a:latin typeface="Calibri" panose="020F0502020204030204" pitchFamily="34" charset="0"/>
            </a:endParaRPr>
          </a:p>
          <a:p>
            <a:pPr eaLnBrk="1" hangingPunct="1">
              <a:defRPr/>
            </a:pPr>
            <a:endParaRPr lang="fr-FR" altLang="fr-FR" sz="300" dirty="0">
              <a:latin typeface="Calibri" panose="020F0502020204030204" pitchFamily="34" charset="0"/>
            </a:endParaRPr>
          </a:p>
          <a:p>
            <a:pPr eaLnBrk="1" hangingPunct="1">
              <a:defRPr/>
            </a:pPr>
            <a:r>
              <a:rPr lang="fr-FR" altLang="fr-FR" sz="1000" dirty="0">
                <a:latin typeface="Calibri" panose="020F0502020204030204" pitchFamily="34" charset="0"/>
              </a:rPr>
              <a:t>Le Petit Chadignac - </a:t>
            </a:r>
            <a:r>
              <a:rPr lang="fr-FR" altLang="fr-FR" sz="1000" dirty="0" smtClean="0">
                <a:latin typeface="Calibri" panose="020F0502020204030204" pitchFamily="34" charset="0"/>
              </a:rPr>
              <a:t>17100  </a:t>
            </a:r>
            <a:r>
              <a:rPr lang="fr-FR" altLang="fr-FR" sz="1000" dirty="0">
                <a:latin typeface="Calibri" panose="020F0502020204030204" pitchFamily="34" charset="0"/>
              </a:rPr>
              <a:t>SAINTES</a:t>
            </a:r>
            <a:endParaRPr lang="fr-FR" altLang="fr-FR" sz="1000" b="1" dirty="0">
              <a:latin typeface="Calibri" panose="020F0502020204030204" pitchFamily="34" charset="0"/>
            </a:endParaRPr>
          </a:p>
          <a:p>
            <a:pPr eaLnBrk="1" hangingPunct="1">
              <a:defRPr/>
            </a:pPr>
            <a:r>
              <a:rPr lang="fr-FR" altLang="fr-FR" sz="1000" dirty="0">
                <a:latin typeface="Calibri" panose="020F0502020204030204" pitchFamily="34" charset="0"/>
              </a:rPr>
              <a:t>Tel : 05-46-74-43-30   /   Fax : 05-46-74-61-79</a:t>
            </a:r>
            <a:endParaRPr lang="fr-FR" altLang="fr-FR" sz="1000" b="1" dirty="0">
              <a:latin typeface="Calibri" panose="020F0502020204030204" pitchFamily="34" charset="0"/>
            </a:endParaRPr>
          </a:p>
          <a:p>
            <a:pPr eaLnBrk="1" hangingPunct="1">
              <a:defRPr/>
            </a:pPr>
            <a:r>
              <a:rPr lang="de-DE" altLang="fr-FR" sz="1000" dirty="0" err="1">
                <a:latin typeface="Calibri" panose="020F0502020204030204" pitchFamily="34" charset="0"/>
              </a:rPr>
              <a:t>Courriel</a:t>
            </a:r>
            <a:r>
              <a:rPr lang="de-DE" altLang="fr-FR" sz="1000" dirty="0">
                <a:latin typeface="Calibri" panose="020F0502020204030204" pitchFamily="34" charset="0"/>
              </a:rPr>
              <a:t> : </a:t>
            </a:r>
            <a:r>
              <a:rPr lang="de-DE" altLang="fr-FR" sz="1000" dirty="0" smtClean="0">
                <a:solidFill>
                  <a:srgbClr val="0000CC"/>
                </a:solidFill>
                <a:latin typeface="Calibri" panose="020F0502020204030204" pitchFamily="34" charset="0"/>
              </a:rPr>
              <a:t>acpel@orange.fr</a:t>
            </a:r>
          </a:p>
          <a:p>
            <a:pPr eaLnBrk="1" hangingPunct="1">
              <a:defRPr/>
            </a:pPr>
            <a:r>
              <a:rPr lang="fr-FR" altLang="fr-FR" sz="1000" dirty="0" smtClean="0">
                <a:latin typeface="Calibri" panose="020F0502020204030204" pitchFamily="34" charset="0"/>
              </a:rPr>
              <a:t>Site internet : </a:t>
            </a:r>
            <a:r>
              <a:rPr lang="fr-FR" altLang="fr-FR" sz="1000" dirty="0" smtClean="0">
                <a:solidFill>
                  <a:srgbClr val="0000CC"/>
                </a:solidFill>
                <a:latin typeface="Calibri" panose="020F0502020204030204" pitchFamily="34" charset="0"/>
              </a:rPr>
              <a:t>www.acpel.fr</a:t>
            </a:r>
            <a:endParaRPr lang="fr-FR" altLang="fr-FR" sz="1000" dirty="0">
              <a:solidFill>
                <a:srgbClr val="0000CC"/>
              </a:solidFill>
              <a:latin typeface="Calibri" panose="020F0502020204030204" pitchFamily="34" charset="0"/>
            </a:endParaRPr>
          </a:p>
        </p:txBody>
      </p:sp>
      <p:sp>
        <p:nvSpPr>
          <p:cNvPr id="16" name="Text Box 1170"/>
          <p:cNvSpPr txBox="1">
            <a:spLocks noChangeArrowheads="1"/>
          </p:cNvSpPr>
          <p:nvPr/>
        </p:nvSpPr>
        <p:spPr bwMode="auto">
          <a:xfrm>
            <a:off x="3232821" y="6282804"/>
            <a:ext cx="1931988" cy="26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66" tIns="48783" rIns="97566" bIns="4878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Ø"/>
            </a:pPr>
            <a:r>
              <a:rPr lang="fr-FR" altLang="fr-FR" sz="1100" b="1" dirty="0">
                <a:latin typeface="Calibri" panose="020F0502020204030204" pitchFamily="34" charset="0"/>
              </a:rPr>
              <a:t> Fiche diffusée par :</a:t>
            </a:r>
            <a:endParaRPr lang="fr-FR" altLang="fr-FR" sz="1000" dirty="0">
              <a:latin typeface="Calibri" panose="020F0502020204030204" pitchFamily="34" charset="0"/>
            </a:endParaRPr>
          </a:p>
        </p:txBody>
      </p:sp>
      <p:sp>
        <p:nvSpPr>
          <p:cNvPr id="25" name="Text Box 1171"/>
          <p:cNvSpPr txBox="1">
            <a:spLocks noChangeArrowheads="1"/>
          </p:cNvSpPr>
          <p:nvPr/>
        </p:nvSpPr>
        <p:spPr bwMode="auto">
          <a:xfrm>
            <a:off x="3297215" y="8124900"/>
            <a:ext cx="2605088" cy="421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566" tIns="48783" rIns="97566" bIns="4878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Ø"/>
            </a:pPr>
            <a:r>
              <a:rPr lang="fr-FR" altLang="fr-FR" sz="1100" b="1" dirty="0">
                <a:latin typeface="Calibri" panose="020F0502020204030204" pitchFamily="34" charset="0"/>
              </a:rPr>
              <a:t> PARTENAIRES FINANCIERS :</a:t>
            </a:r>
          </a:p>
          <a:p>
            <a:pPr eaLnBrk="1" hangingPunct="1">
              <a:buFont typeface="Wingdings" pitchFamily="2" charset="2"/>
              <a:buNone/>
            </a:pPr>
            <a:r>
              <a:rPr lang="fr-FR" altLang="fr-FR" sz="1000" dirty="0">
                <a:latin typeface="Calibri" panose="020F0502020204030204" pitchFamily="34" charset="0"/>
              </a:rPr>
              <a:t>    (expérimentation, diffusion ACPEL)</a:t>
            </a:r>
          </a:p>
        </p:txBody>
      </p:sp>
      <p:sp>
        <p:nvSpPr>
          <p:cNvPr id="34" name="Rectangle 498"/>
          <p:cNvSpPr>
            <a:spLocks noChangeArrowheads="1"/>
          </p:cNvSpPr>
          <p:nvPr/>
        </p:nvSpPr>
        <p:spPr bwMode="auto">
          <a:xfrm>
            <a:off x="1616333" y="10295374"/>
            <a:ext cx="4228589" cy="406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566" tIns="48783" rIns="97566" bIns="48783"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1000" b="1" dirty="0">
                <a:solidFill>
                  <a:schemeClr val="bg1"/>
                </a:solidFill>
              </a:rPr>
              <a:t>OCTOBRE </a:t>
            </a:r>
            <a:r>
              <a:rPr lang="fr-FR" altLang="fr-FR" sz="1000" b="1" dirty="0" smtClean="0">
                <a:solidFill>
                  <a:schemeClr val="bg1"/>
                </a:solidFill>
              </a:rPr>
              <a:t>2020</a:t>
            </a:r>
            <a:endParaRPr lang="fr-FR" altLang="fr-FR" sz="1000" b="1" dirty="0">
              <a:solidFill>
                <a:schemeClr val="bg1"/>
              </a:solidFill>
            </a:endParaRPr>
          </a:p>
          <a:p>
            <a:pPr algn="ctr" eaLnBrk="1" hangingPunct="1"/>
            <a:r>
              <a:rPr lang="fr-FR" altLang="fr-FR" sz="1000" dirty="0">
                <a:solidFill>
                  <a:schemeClr val="bg1"/>
                </a:solidFill>
              </a:rPr>
              <a:t>Document non contractuel. N'engage pas la responsabilité des auteurs.</a:t>
            </a:r>
          </a:p>
        </p:txBody>
      </p:sp>
      <p:grpSp>
        <p:nvGrpSpPr>
          <p:cNvPr id="5" name="Groupe 4"/>
          <p:cNvGrpSpPr/>
          <p:nvPr/>
        </p:nvGrpSpPr>
        <p:grpSpPr>
          <a:xfrm>
            <a:off x="3290256" y="6631837"/>
            <a:ext cx="3279527" cy="1188000"/>
            <a:chOff x="3073351" y="7001588"/>
            <a:chExt cx="3279527" cy="1188000"/>
          </a:xfrm>
        </p:grpSpPr>
        <p:sp>
          <p:nvSpPr>
            <p:cNvPr id="18" name="AutoShape 487"/>
            <p:cNvSpPr>
              <a:spLocks noChangeArrowheads="1"/>
            </p:cNvSpPr>
            <p:nvPr/>
          </p:nvSpPr>
          <p:spPr bwMode="auto">
            <a:xfrm>
              <a:off x="3073351" y="7001588"/>
              <a:ext cx="3279527" cy="1188000"/>
            </a:xfrm>
            <a:prstGeom prst="roundRect">
              <a:avLst>
                <a:gd name="adj" fmla="val 16667"/>
              </a:avLst>
            </a:prstGeom>
            <a:solidFill>
              <a:srgbClr val="FFFFFF"/>
            </a:solidFill>
            <a:ln w="9525">
              <a:solidFill>
                <a:srgbClr val="000000"/>
              </a:solidFill>
              <a:round/>
              <a:headEnd/>
              <a:tailEnd/>
            </a:ln>
            <a:effectLst>
              <a:outerShdw dist="57238" dir="2021404" algn="ctr" rotWithShape="0">
                <a:srgbClr val="000000"/>
              </a:outerShdw>
            </a:effectLst>
          </p:spPr>
          <p:txBody>
            <a:bodyPr lIns="97566" tIns="48783" rIns="97566" bIns="48783"/>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fr-FR" altLang="fr-FR" sz="1100" u="sng"/>
            </a:p>
          </p:txBody>
        </p:sp>
        <p:grpSp>
          <p:nvGrpSpPr>
            <p:cNvPr id="2" name="Groupe 1"/>
            <p:cNvGrpSpPr/>
            <p:nvPr/>
          </p:nvGrpSpPr>
          <p:grpSpPr>
            <a:xfrm>
              <a:off x="3200385" y="7011066"/>
              <a:ext cx="2945293" cy="1144879"/>
              <a:chOff x="3116634" y="6952462"/>
              <a:chExt cx="2945293" cy="1144879"/>
            </a:xfrm>
          </p:grpSpPr>
          <p:pic>
            <p:nvPicPr>
              <p:cNvPr id="19" name="Picture 1033" descr="C:\LOGO\Logo ACPEL.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6634" y="7019290"/>
                <a:ext cx="865421" cy="505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89" descr="C:\Users\ACPEL\AppData\Local\Microsoft\Windows\Temporary Internet Files\Content.Outlook\VOUW51HH\logo GDM Nv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0522" y="7601719"/>
                <a:ext cx="811533" cy="397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7927" y="6952462"/>
                <a:ext cx="504000" cy="577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6662"/>
              <a:stretch/>
            </p:blipFill>
            <p:spPr bwMode="auto">
              <a:xfrm>
                <a:off x="4864153" y="6956620"/>
                <a:ext cx="622751" cy="583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45711" y="7539708"/>
                <a:ext cx="495537" cy="546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00281" y="7503342"/>
                <a:ext cx="592138" cy="593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Imag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50878" y="7084884"/>
                <a:ext cx="813275" cy="360000"/>
              </a:xfrm>
              <a:prstGeom prst="rect">
                <a:avLst/>
              </a:prstGeom>
            </p:spPr>
          </p:pic>
        </p:grpSp>
      </p:grpSp>
      <p:sp>
        <p:nvSpPr>
          <p:cNvPr id="35" name="Rectangle 485"/>
          <p:cNvSpPr>
            <a:spLocks noChangeArrowheads="1"/>
          </p:cNvSpPr>
          <p:nvPr/>
        </p:nvSpPr>
        <p:spPr bwMode="auto">
          <a:xfrm>
            <a:off x="484148" y="3330476"/>
            <a:ext cx="6608115" cy="2745397"/>
          </a:xfrm>
          <a:prstGeom prst="rect">
            <a:avLst/>
          </a:prstGeom>
          <a:solidFill>
            <a:schemeClr val="bg1"/>
          </a:solidFill>
          <a:ln>
            <a:noFill/>
          </a:ln>
          <a:effectLst/>
          <a:extLst/>
        </p:spPr>
        <p:txBody>
          <a:bodyPr wrap="square" lIns="57618" tIns="48783" rIns="36000" bIns="48783" anchor="ctr">
            <a:spAutoFit/>
          </a:bodyPr>
          <a:lstStyle>
            <a:lvl1pPr marL="104775" indent="-104775" eaLnBrk="0" hangingPunct="0">
              <a:tabLst>
                <a:tab pos="627063" algn="l"/>
              </a:tabLst>
              <a:defRPr>
                <a:solidFill>
                  <a:schemeClr val="tx1"/>
                </a:solidFill>
                <a:latin typeface="Arial" charset="0"/>
              </a:defRPr>
            </a:lvl1pPr>
            <a:lvl2pPr marL="742950" indent="-285750" eaLnBrk="0" hangingPunct="0">
              <a:tabLst>
                <a:tab pos="627063" algn="l"/>
              </a:tabLst>
              <a:defRPr>
                <a:solidFill>
                  <a:schemeClr val="tx1"/>
                </a:solidFill>
                <a:latin typeface="Arial" charset="0"/>
              </a:defRPr>
            </a:lvl2pPr>
            <a:lvl3pPr marL="1143000" indent="-228600" eaLnBrk="0" hangingPunct="0">
              <a:tabLst>
                <a:tab pos="627063" algn="l"/>
              </a:tabLst>
              <a:defRPr>
                <a:solidFill>
                  <a:schemeClr val="tx1"/>
                </a:solidFill>
                <a:latin typeface="Arial" charset="0"/>
              </a:defRPr>
            </a:lvl3pPr>
            <a:lvl4pPr marL="1600200" indent="-228600" eaLnBrk="0" hangingPunct="0">
              <a:tabLst>
                <a:tab pos="627063" algn="l"/>
              </a:tabLst>
              <a:defRPr>
                <a:solidFill>
                  <a:schemeClr val="tx1"/>
                </a:solidFill>
                <a:latin typeface="Arial" charset="0"/>
              </a:defRPr>
            </a:lvl4pPr>
            <a:lvl5pPr marL="2057400" indent="-228600" eaLnBrk="0" hangingPunct="0">
              <a:tabLst>
                <a:tab pos="627063" algn="l"/>
              </a:tabLst>
              <a:defRPr>
                <a:solidFill>
                  <a:schemeClr val="tx1"/>
                </a:solidFill>
                <a:latin typeface="Arial" charset="0"/>
              </a:defRPr>
            </a:lvl5pPr>
            <a:lvl6pPr marL="2514600" indent="-228600" eaLnBrk="0" fontAlgn="base" hangingPunct="0">
              <a:spcBef>
                <a:spcPct val="0"/>
              </a:spcBef>
              <a:spcAft>
                <a:spcPct val="0"/>
              </a:spcAft>
              <a:tabLst>
                <a:tab pos="627063" algn="l"/>
              </a:tabLst>
              <a:defRPr>
                <a:solidFill>
                  <a:schemeClr val="tx1"/>
                </a:solidFill>
                <a:latin typeface="Arial" charset="0"/>
              </a:defRPr>
            </a:lvl6pPr>
            <a:lvl7pPr marL="2971800" indent="-228600" eaLnBrk="0" fontAlgn="base" hangingPunct="0">
              <a:spcBef>
                <a:spcPct val="0"/>
              </a:spcBef>
              <a:spcAft>
                <a:spcPct val="0"/>
              </a:spcAft>
              <a:tabLst>
                <a:tab pos="627063" algn="l"/>
              </a:tabLst>
              <a:defRPr>
                <a:solidFill>
                  <a:schemeClr val="tx1"/>
                </a:solidFill>
                <a:latin typeface="Arial" charset="0"/>
              </a:defRPr>
            </a:lvl7pPr>
            <a:lvl8pPr marL="3429000" indent="-228600" eaLnBrk="0" fontAlgn="base" hangingPunct="0">
              <a:spcBef>
                <a:spcPct val="0"/>
              </a:spcBef>
              <a:spcAft>
                <a:spcPct val="0"/>
              </a:spcAft>
              <a:tabLst>
                <a:tab pos="627063" algn="l"/>
              </a:tabLst>
              <a:defRPr>
                <a:solidFill>
                  <a:schemeClr val="tx1"/>
                </a:solidFill>
                <a:latin typeface="Arial" charset="0"/>
              </a:defRPr>
            </a:lvl8pPr>
            <a:lvl9pPr marL="3886200" indent="-228600" eaLnBrk="0" fontAlgn="base" hangingPunct="0">
              <a:spcBef>
                <a:spcPct val="0"/>
              </a:spcBef>
              <a:spcAft>
                <a:spcPct val="0"/>
              </a:spcAft>
              <a:tabLst>
                <a:tab pos="627063" algn="l"/>
              </a:tabLst>
              <a:defRPr>
                <a:solidFill>
                  <a:schemeClr val="tx1"/>
                </a:solidFill>
                <a:latin typeface="Arial" charset="0"/>
              </a:defRPr>
            </a:lvl9pPr>
          </a:lstStyle>
          <a:p>
            <a:pPr algn="just" eaLnBrk="1" hangingPunct="1"/>
            <a:r>
              <a:rPr lang="fr-FR" sz="800" b="1" u="sng" cap="all" dirty="0" smtClean="0">
                <a:latin typeface="Calibri" panose="020F0502020204030204" pitchFamily="34" charset="0"/>
              </a:rPr>
              <a:t>INFORMATIONS</a:t>
            </a:r>
            <a:endParaRPr lang="fr-FR" altLang="fr-FR" sz="800" b="1" dirty="0" smtClean="0">
              <a:latin typeface="Calibri" panose="020F0502020204030204" pitchFamily="34" charset="0"/>
            </a:endParaRPr>
          </a:p>
          <a:p>
            <a:pPr algn="just" eaLnBrk="1" hangingPunct="1">
              <a:buFont typeface="Wingdings" pitchFamily="2" charset="2"/>
              <a:buChar char="Ø"/>
            </a:pPr>
            <a:r>
              <a:rPr lang="fr-FR" altLang="fr-FR" sz="800" dirty="0" smtClean="0">
                <a:latin typeface="Calibri" panose="020F0502020204030204" pitchFamily="34" charset="0"/>
              </a:rPr>
              <a:t>Il existe 5 races de </a:t>
            </a:r>
            <a:r>
              <a:rPr lang="fr-FR" altLang="fr-FR" sz="800" i="1" dirty="0" err="1" smtClean="0">
                <a:latin typeface="Calibri" panose="020F0502020204030204" pitchFamily="34" charset="0"/>
                <a:sym typeface="Wingdings 2" pitchFamily="18" charset="2"/>
              </a:rPr>
              <a:t>fusarium</a:t>
            </a:r>
            <a:r>
              <a:rPr lang="fr-FR" altLang="fr-FR" sz="800" dirty="0" smtClean="0">
                <a:latin typeface="Calibri" panose="020F0502020204030204" pitchFamily="34" charset="0"/>
                <a:sym typeface="Wingdings 2" pitchFamily="18" charset="2"/>
              </a:rPr>
              <a:t> vasculaire pour le melon, les races 0, 1 et 2 peuvent être contrôlées par des gènes simples, induisant un haut niveau de résistance. Les races 1-2 (jaunissante ou flétrissante) sont contrôlées par un système pluri-génique qui apporte une résistance intermédiaire dont l'expression dépend aussi des conditions agronomiques et climatiques.</a:t>
            </a:r>
          </a:p>
          <a:p>
            <a:pPr algn="just" eaLnBrk="1" hangingPunct="1"/>
            <a:endParaRPr lang="fr-FR" altLang="fr-FR" sz="400" dirty="0">
              <a:latin typeface="Calibri" panose="020F0502020204030204" pitchFamily="34" charset="0"/>
              <a:sym typeface="Wingdings 2" pitchFamily="18" charset="2"/>
            </a:endParaRPr>
          </a:p>
          <a:p>
            <a:pPr algn="just" eaLnBrk="1" hangingPunct="1">
              <a:buFont typeface="Wingdings" pitchFamily="2" charset="2"/>
              <a:buChar char="Ø"/>
            </a:pPr>
            <a:r>
              <a:rPr lang="fr-FR" altLang="fr-FR" sz="800" dirty="0">
                <a:latin typeface="Calibri" panose="020F0502020204030204" pitchFamily="34" charset="0"/>
              </a:rPr>
              <a:t>Oïdium : l'indication de la résistance intermédiaire à l'oïdium </a:t>
            </a:r>
            <a:r>
              <a:rPr lang="fr-FR" altLang="fr-FR" sz="800" i="1" dirty="0" err="1">
                <a:latin typeface="Calibri" panose="020F0502020204030204" pitchFamily="34" charset="0"/>
                <a:sym typeface="Wingdings" pitchFamily="2" charset="2"/>
              </a:rPr>
              <a:t>Podosphaera</a:t>
            </a:r>
            <a:r>
              <a:rPr lang="fr-FR" altLang="fr-FR" sz="800" i="1" dirty="0">
                <a:latin typeface="Calibri" panose="020F0502020204030204" pitchFamily="34" charset="0"/>
                <a:sym typeface="Wingdings" pitchFamily="2" charset="2"/>
              </a:rPr>
              <a:t> </a:t>
            </a:r>
            <a:r>
              <a:rPr lang="fr-FR" altLang="fr-FR" sz="800" i="1" dirty="0" err="1">
                <a:latin typeface="Calibri" panose="020F0502020204030204" pitchFamily="34" charset="0"/>
                <a:sym typeface="Wingdings" pitchFamily="2" charset="2"/>
              </a:rPr>
              <a:t>xanthii</a:t>
            </a:r>
            <a:r>
              <a:rPr lang="fr-FR" altLang="fr-FR" sz="800" dirty="0">
                <a:latin typeface="Calibri" panose="020F0502020204030204" pitchFamily="34" charset="0"/>
              </a:rPr>
              <a:t> </a:t>
            </a:r>
            <a:r>
              <a:rPr lang="fr-FR" altLang="fr-FR" sz="800" dirty="0">
                <a:latin typeface="Calibri" panose="020F0502020204030204" pitchFamily="34" charset="0"/>
                <a:sym typeface="Wingdings 2" pitchFamily="18" charset="2"/>
              </a:rPr>
              <a:t>race 5 (Px5) résulte, soit d'un test réalisé par la société semencière, soit d'un test officiel. Certaines variétés n'affichent pas leur résistance intermédiaire à Px5, mais sont susceptibles de l'être.</a:t>
            </a:r>
          </a:p>
          <a:p>
            <a:pPr algn="just" eaLnBrk="1" hangingPunct="1"/>
            <a:endParaRPr lang="fr-FR" altLang="fr-FR" sz="400" dirty="0">
              <a:latin typeface="Calibri" panose="020F0502020204030204" pitchFamily="34" charset="0"/>
              <a:sym typeface="Wingdings 2" pitchFamily="18" charset="2"/>
            </a:endParaRPr>
          </a:p>
          <a:p>
            <a:pPr algn="just" eaLnBrk="1" hangingPunct="1"/>
            <a:r>
              <a:rPr lang="fr-FR" altLang="fr-FR" sz="800" b="1" dirty="0">
                <a:latin typeface="Calibri" panose="020F0502020204030204" pitchFamily="34" charset="0"/>
                <a:sym typeface="Wingdings 2" pitchFamily="18" charset="2"/>
              </a:rPr>
              <a:t>(1)</a:t>
            </a:r>
            <a:r>
              <a:rPr lang="fr-FR" altLang="fr-FR" sz="800" dirty="0">
                <a:latin typeface="Calibri" panose="020F0502020204030204" pitchFamily="34" charset="0"/>
                <a:sym typeface="Wingdings 2" pitchFamily="18" charset="2"/>
              </a:rPr>
              <a:t> </a:t>
            </a:r>
            <a:r>
              <a:rPr lang="fr-FR" altLang="fr-FR" sz="800" u="sng" dirty="0">
                <a:latin typeface="Calibri" panose="020F0502020204030204" pitchFamily="34" charset="0"/>
                <a:sym typeface="Wingdings 2" pitchFamily="18" charset="2"/>
              </a:rPr>
              <a:t>Rendement commercial</a:t>
            </a:r>
            <a:r>
              <a:rPr lang="fr-FR" altLang="fr-FR" sz="800" dirty="0">
                <a:latin typeface="Calibri" panose="020F0502020204030204" pitchFamily="34" charset="0"/>
                <a:sym typeface="Wingdings 2" pitchFamily="18" charset="2"/>
              </a:rPr>
              <a:t> : </a:t>
            </a:r>
            <a:r>
              <a:rPr lang="fr-FR" altLang="fr-FR" sz="800" dirty="0" smtClean="0">
                <a:latin typeface="Calibri" panose="020F0502020204030204" pitchFamily="34" charset="0"/>
                <a:sym typeface="Wingdings 2" pitchFamily="18" charset="2"/>
              </a:rPr>
              <a:t>   </a:t>
            </a:r>
            <a:r>
              <a:rPr lang="fr-FR" altLang="fr-FR" sz="800" b="1" cap="all"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pitchFamily="2" charset="2"/>
              </a:rPr>
              <a:t></a:t>
            </a:r>
            <a:r>
              <a:rPr lang="fr-FR" altLang="fr-FR" sz="800" dirty="0" smtClean="0">
                <a:latin typeface="Calibri" panose="020F0502020204030204" pitchFamily="34" charset="0"/>
              </a:rPr>
              <a:t> </a:t>
            </a:r>
            <a:r>
              <a:rPr lang="fr-FR" altLang="fr-FR" sz="800" dirty="0">
                <a:latin typeface="Calibri" panose="020F0502020204030204" pitchFamily="34" charset="0"/>
              </a:rPr>
              <a:t>: peu productif</a:t>
            </a:r>
            <a:r>
              <a:rPr lang="fr-FR" altLang="fr-FR" sz="800" dirty="0">
                <a:latin typeface="Calibri" panose="020F0502020204030204" pitchFamily="34" charset="0"/>
                <a:sym typeface="Wingdings" pitchFamily="2" charset="2"/>
              </a:rPr>
              <a:t>  </a:t>
            </a:r>
            <a:r>
              <a:rPr lang="fr-FR" altLang="fr-FR" sz="800" b="1" dirty="0">
                <a:latin typeface="Calibri" panose="020F0502020204030204" pitchFamily="34" charset="0"/>
                <a:sym typeface="Wingdings" pitchFamily="2" charset="2"/>
              </a:rPr>
              <a:t>/</a:t>
            </a:r>
            <a:r>
              <a:rPr lang="fr-FR" altLang="fr-FR" sz="800" dirty="0">
                <a:latin typeface="Calibri" panose="020F0502020204030204" pitchFamily="34" charset="0"/>
                <a:sym typeface="Wingdings" pitchFamily="2" charset="2"/>
              </a:rPr>
              <a:t>  </a:t>
            </a:r>
            <a:r>
              <a:rPr lang="fr-FR" altLang="fr-FR" sz="800" b="1" cap="all" dirty="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pitchFamily="2" charset="2"/>
              </a:rPr>
              <a:t></a:t>
            </a:r>
            <a:r>
              <a:rPr lang="fr-FR" altLang="fr-FR" sz="800" dirty="0">
                <a:latin typeface="Calibri" panose="020F0502020204030204" pitchFamily="34" charset="0"/>
              </a:rPr>
              <a:t> : moyennement productif</a:t>
            </a:r>
            <a:r>
              <a:rPr lang="fr-FR" altLang="fr-FR" sz="800" dirty="0">
                <a:latin typeface="Calibri" panose="020F0502020204030204" pitchFamily="34" charset="0"/>
                <a:sym typeface="Wingdings" pitchFamily="2" charset="2"/>
              </a:rPr>
              <a:t>  </a:t>
            </a:r>
            <a:r>
              <a:rPr lang="fr-FR" altLang="fr-FR" sz="800" b="1" dirty="0">
                <a:latin typeface="Calibri" panose="020F0502020204030204" pitchFamily="34" charset="0"/>
                <a:sym typeface="Wingdings" pitchFamily="2" charset="2"/>
              </a:rPr>
              <a:t>/</a:t>
            </a:r>
            <a:r>
              <a:rPr lang="fr-FR" altLang="fr-FR" sz="800" dirty="0">
                <a:latin typeface="Calibri" panose="020F0502020204030204" pitchFamily="34" charset="0"/>
                <a:sym typeface="Wingdings" pitchFamily="2" charset="2"/>
              </a:rPr>
              <a:t>  </a:t>
            </a:r>
            <a:r>
              <a:rPr lang="fr-FR" altLang="fr-FR" sz="800" b="1" cap="all" dirty="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pitchFamily="2" charset="2"/>
              </a:rPr>
              <a:t></a:t>
            </a:r>
            <a:r>
              <a:rPr lang="fr-FR" altLang="fr-FR" sz="800" dirty="0">
                <a:latin typeface="Calibri" panose="020F0502020204030204" pitchFamily="34" charset="0"/>
              </a:rPr>
              <a:t> </a:t>
            </a:r>
            <a:r>
              <a:rPr lang="fr-FR" altLang="fr-FR" sz="800" dirty="0">
                <a:latin typeface="Calibri" panose="020F0502020204030204" pitchFamily="34" charset="0"/>
                <a:sym typeface="Wingdings" pitchFamily="2" charset="2"/>
              </a:rPr>
              <a:t>: productif</a:t>
            </a:r>
          </a:p>
          <a:p>
            <a:pPr algn="just" eaLnBrk="1" hangingPunct="1"/>
            <a:endParaRPr lang="fr-FR" altLang="fr-FR" sz="400" dirty="0">
              <a:latin typeface="Calibri" panose="020F0502020204030204" pitchFamily="34" charset="0"/>
              <a:sym typeface="Wingdings" pitchFamily="2" charset="2"/>
            </a:endParaRPr>
          </a:p>
          <a:p>
            <a:pPr algn="just" eaLnBrk="1" hangingPunct="1"/>
            <a:r>
              <a:rPr lang="fr-FR" altLang="fr-FR" sz="800" b="1" dirty="0">
                <a:latin typeface="Calibri" panose="020F0502020204030204" pitchFamily="34" charset="0"/>
                <a:sym typeface="Wingdings" pitchFamily="2" charset="2"/>
              </a:rPr>
              <a:t>(2)</a:t>
            </a:r>
            <a:r>
              <a:rPr lang="fr-FR" altLang="fr-FR" sz="800" dirty="0">
                <a:latin typeface="Calibri" panose="020F0502020204030204" pitchFamily="34" charset="0"/>
                <a:sym typeface="Wingdings" pitchFamily="2" charset="2"/>
              </a:rPr>
              <a:t> </a:t>
            </a:r>
            <a:r>
              <a:rPr lang="fr-FR" altLang="fr-FR" sz="800" u="sng" dirty="0">
                <a:latin typeface="Calibri" panose="020F0502020204030204" pitchFamily="34" charset="0"/>
                <a:sym typeface="Wingdings" pitchFamily="2" charset="2"/>
              </a:rPr>
              <a:t>Synthèse des qualités internes</a:t>
            </a:r>
            <a:r>
              <a:rPr lang="fr-FR" altLang="fr-FR" sz="800" dirty="0">
                <a:latin typeface="Calibri" panose="020F0502020204030204" pitchFamily="34" charset="0"/>
                <a:sym typeface="Wingdings" pitchFamily="2" charset="2"/>
              </a:rPr>
              <a:t> (taux de sucre, fermeté, couleur de chair, arôme, </a:t>
            </a:r>
            <a:r>
              <a:rPr lang="fr-FR" altLang="fr-FR" sz="800" dirty="0" err="1">
                <a:latin typeface="Calibri" panose="020F0502020204030204" pitchFamily="34" charset="0"/>
                <a:sym typeface="Wingdings" pitchFamily="2" charset="2"/>
              </a:rPr>
              <a:t>vitrescence</a:t>
            </a:r>
            <a:r>
              <a:rPr lang="fr-FR" altLang="fr-FR" sz="800" dirty="0">
                <a:latin typeface="Calibri" panose="020F0502020204030204" pitchFamily="34" charset="0"/>
                <a:sym typeface="Wingdings" pitchFamily="2" charset="2"/>
              </a:rPr>
              <a:t>...) </a:t>
            </a:r>
            <a:r>
              <a:rPr lang="fr-FR" altLang="fr-FR" sz="800" dirty="0" smtClean="0">
                <a:latin typeface="Calibri" panose="020F0502020204030204" pitchFamily="34" charset="0"/>
                <a:sym typeface="Wingdings" pitchFamily="2" charset="2"/>
              </a:rPr>
              <a:t>:    </a:t>
            </a:r>
            <a:r>
              <a:rPr lang="fr-FR" altLang="fr-FR" sz="800" b="1" cap="all"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3" pitchFamily="18" charset="2"/>
              </a:rPr>
              <a:t></a:t>
            </a:r>
            <a:r>
              <a:rPr lang="fr-FR" altLang="fr-FR" sz="800" dirty="0">
                <a:latin typeface="Calibri" panose="020F0502020204030204" pitchFamily="34" charset="0"/>
              </a:rPr>
              <a:t> : correctes</a:t>
            </a:r>
            <a:r>
              <a:rPr lang="fr-FR" altLang="fr-FR" sz="800" dirty="0">
                <a:latin typeface="Calibri" panose="020F0502020204030204" pitchFamily="34" charset="0"/>
                <a:sym typeface="Wingdings 3" pitchFamily="18" charset="2"/>
              </a:rPr>
              <a:t>  </a:t>
            </a:r>
            <a:r>
              <a:rPr lang="fr-FR" altLang="fr-FR" sz="800" b="1" dirty="0">
                <a:latin typeface="Calibri" panose="020F0502020204030204" pitchFamily="34" charset="0"/>
                <a:sym typeface="Wingdings 3" pitchFamily="18" charset="2"/>
              </a:rPr>
              <a:t>/</a:t>
            </a:r>
            <a:r>
              <a:rPr lang="fr-FR" altLang="fr-FR" sz="800" dirty="0">
                <a:latin typeface="Calibri" panose="020F0502020204030204" pitchFamily="34" charset="0"/>
                <a:sym typeface="Wingdings 3" pitchFamily="18" charset="2"/>
              </a:rPr>
              <a:t>  </a:t>
            </a:r>
            <a:r>
              <a:rPr lang="fr-FR" altLang="fr-FR" sz="800" b="1" cap="all" dirty="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3" pitchFamily="18" charset="2"/>
              </a:rPr>
              <a:t></a:t>
            </a:r>
            <a:r>
              <a:rPr lang="fr-FR" altLang="fr-FR" sz="800" dirty="0">
                <a:latin typeface="Calibri" panose="020F0502020204030204" pitchFamily="34" charset="0"/>
              </a:rPr>
              <a:t> : bonnes</a:t>
            </a:r>
            <a:r>
              <a:rPr lang="fr-FR" altLang="fr-FR" sz="800" dirty="0">
                <a:latin typeface="Calibri" panose="020F0502020204030204" pitchFamily="34" charset="0"/>
                <a:sym typeface="Wingdings 3" pitchFamily="18" charset="2"/>
              </a:rPr>
              <a:t>  </a:t>
            </a:r>
            <a:r>
              <a:rPr lang="fr-FR" altLang="fr-FR" sz="800" b="1" dirty="0">
                <a:latin typeface="Calibri" panose="020F0502020204030204" pitchFamily="34" charset="0"/>
                <a:sym typeface="Wingdings 3" pitchFamily="18" charset="2"/>
              </a:rPr>
              <a:t>/</a:t>
            </a:r>
            <a:r>
              <a:rPr lang="fr-FR" altLang="fr-FR" sz="800" dirty="0">
                <a:latin typeface="Calibri" panose="020F0502020204030204" pitchFamily="34" charset="0"/>
                <a:sym typeface="Wingdings 3" pitchFamily="18" charset="2"/>
              </a:rPr>
              <a:t> </a:t>
            </a:r>
            <a:r>
              <a:rPr lang="fr-FR" altLang="fr-FR" sz="800" b="1" cap="all" dirty="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sym typeface="Wingdings 3" pitchFamily="18" charset="2"/>
              </a:rPr>
              <a:t> </a:t>
            </a:r>
            <a:r>
              <a:rPr lang="fr-FR" altLang="fr-FR" sz="800" dirty="0">
                <a:latin typeface="Calibri" panose="020F0502020204030204" pitchFamily="34" charset="0"/>
              </a:rPr>
              <a:t> : très bonnes</a:t>
            </a:r>
            <a:r>
              <a:rPr lang="fr-FR" altLang="fr-FR" sz="800" dirty="0">
                <a:latin typeface="Calibri" panose="020F0502020204030204" pitchFamily="34" charset="0"/>
                <a:sym typeface="Wingdings 3" pitchFamily="18" charset="2"/>
              </a:rPr>
              <a:t> </a:t>
            </a:r>
          </a:p>
          <a:p>
            <a:pPr algn="just" eaLnBrk="1" hangingPunct="1"/>
            <a:endParaRPr lang="fr-FR" altLang="fr-FR" sz="400" dirty="0">
              <a:latin typeface="Calibri" panose="020F0502020204030204" pitchFamily="34" charset="0"/>
              <a:sym typeface="Wingdings 3" pitchFamily="18" charset="2"/>
            </a:endParaRPr>
          </a:p>
          <a:p>
            <a:pPr algn="just" eaLnBrk="1" hangingPunct="1"/>
            <a:r>
              <a:rPr lang="fr-FR" altLang="fr-FR" sz="800" b="1" dirty="0">
                <a:latin typeface="Calibri" panose="020F0502020204030204" pitchFamily="34" charset="0"/>
                <a:sym typeface="Wingdings 3" pitchFamily="18" charset="2"/>
              </a:rPr>
              <a:t>(3)</a:t>
            </a:r>
            <a:r>
              <a:rPr lang="fr-FR" altLang="fr-FR" sz="800" dirty="0">
                <a:latin typeface="Calibri" panose="020F0502020204030204" pitchFamily="34" charset="0"/>
                <a:sym typeface="Wingdings 3" pitchFamily="18" charset="2"/>
              </a:rPr>
              <a:t> </a:t>
            </a:r>
            <a:r>
              <a:rPr lang="fr-FR" altLang="fr-FR" sz="800" u="sng" dirty="0">
                <a:latin typeface="Calibri" panose="020F0502020204030204" pitchFamily="34" charset="0"/>
                <a:sym typeface="Wingdings 3" pitchFamily="18" charset="2"/>
              </a:rPr>
              <a:t>Comportement à la </a:t>
            </a:r>
            <a:r>
              <a:rPr lang="fr-FR" altLang="fr-FR" sz="800" b="1" u="sng" dirty="0">
                <a:latin typeface="Calibri" panose="020F0502020204030204" pitchFamily="34" charset="0"/>
                <a:sym typeface="Wingdings 3" pitchFamily="18" charset="2"/>
              </a:rPr>
              <a:t>fusariose </a:t>
            </a:r>
            <a:r>
              <a:rPr lang="fr-FR" altLang="fr-FR" sz="800" b="1" u="sng" dirty="0" smtClean="0">
                <a:latin typeface="Calibri" panose="020F0502020204030204" pitchFamily="34" charset="0"/>
                <a:sym typeface="Wingdings 3" pitchFamily="18" charset="2"/>
              </a:rPr>
              <a:t>(F) </a:t>
            </a:r>
            <a:r>
              <a:rPr lang="fr-FR" altLang="fr-FR" sz="800" u="sng" dirty="0">
                <a:latin typeface="Calibri" panose="020F0502020204030204" pitchFamily="34" charset="0"/>
                <a:sym typeface="Wingdings 3" pitchFamily="18" charset="2"/>
              </a:rPr>
              <a:t>(issus des résultats </a:t>
            </a:r>
            <a:r>
              <a:rPr lang="fr-FR" altLang="fr-FR" sz="800" u="sng" dirty="0" smtClean="0">
                <a:latin typeface="Calibri" panose="020F0502020204030204" pitchFamily="34" charset="0"/>
                <a:sym typeface="Wingdings 3" pitchFamily="18" charset="2"/>
              </a:rPr>
              <a:t> du </a:t>
            </a:r>
            <a:r>
              <a:rPr lang="fr-FR" altLang="fr-FR" sz="800" u="sng" dirty="0">
                <a:latin typeface="Calibri" panose="020F0502020204030204" pitchFamily="34" charset="0"/>
                <a:sym typeface="Wingdings 3" pitchFamily="18" charset="2"/>
              </a:rPr>
              <a:t>projet CASDAR MELVARESI 2019-2021) </a:t>
            </a:r>
            <a:r>
              <a:rPr lang="fr-FR" altLang="fr-FR" sz="800" u="sng" dirty="0" smtClean="0">
                <a:latin typeface="Calibri" panose="020F0502020204030204" pitchFamily="34" charset="0"/>
                <a:sym typeface="Wingdings 3" pitchFamily="18" charset="2"/>
              </a:rPr>
              <a:t>:</a:t>
            </a:r>
          </a:p>
          <a:p>
            <a:pPr algn="just" eaLnBrk="1" hangingPunct="1"/>
            <a:r>
              <a:rPr lang="fr-FR" altLang="fr-FR" sz="800" dirty="0">
                <a:latin typeface="Calibri" panose="020F0502020204030204" pitchFamily="34" charset="0"/>
                <a:sym typeface="Wingdings" pitchFamily="2" charset="2"/>
              </a:rPr>
              <a:t>	</a:t>
            </a:r>
            <a:r>
              <a:rPr lang="fr-FR" altLang="fr-FR" sz="800" dirty="0">
                <a:latin typeface="Calibri" panose="020F0502020204030204" pitchFamily="34" charset="0"/>
                <a:sym typeface="Wingdings 2" pitchFamily="18" charset="2"/>
              </a:rPr>
              <a:t> PAR : pas assez de références </a:t>
            </a:r>
            <a:endParaRPr lang="fr-FR" altLang="fr-FR" sz="300" u="sng" dirty="0">
              <a:latin typeface="Calibri" panose="020F0502020204030204" pitchFamily="34" charset="0"/>
              <a:sym typeface="Wingdings 3" pitchFamily="18" charset="2"/>
            </a:endParaRPr>
          </a:p>
          <a:p>
            <a:pPr algn="just" eaLnBrk="1" hangingPunct="1"/>
            <a:r>
              <a:rPr lang="fr-FR" altLang="fr-FR" sz="800" dirty="0">
                <a:latin typeface="Calibri" panose="020F0502020204030204" pitchFamily="34" charset="0"/>
              </a:rPr>
              <a:t>	</a:t>
            </a:r>
            <a:r>
              <a:rPr lang="fr-FR" altLang="fr-FR" sz="800" dirty="0">
                <a:latin typeface="Calibri" panose="020F0502020204030204" pitchFamily="34" charset="0"/>
                <a:sym typeface="Wingdings" pitchFamily="2" charset="2"/>
              </a:rPr>
              <a:t></a:t>
            </a:r>
            <a:r>
              <a:rPr lang="fr-FR" altLang="fr-FR" sz="800" dirty="0">
                <a:latin typeface="Calibri" panose="020F0502020204030204" pitchFamily="34" charset="0"/>
              </a:rPr>
              <a:t> Pour les variétés </a:t>
            </a:r>
            <a:r>
              <a:rPr lang="fr-FR" altLang="fr-FR" sz="800" u="sng" dirty="0">
                <a:latin typeface="Calibri" panose="020F0502020204030204" pitchFamily="34" charset="0"/>
              </a:rPr>
              <a:t>non résistantes intermédiaires à la fusariose race </a:t>
            </a:r>
            <a:r>
              <a:rPr lang="fr-FR" altLang="fr-FR" sz="800" u="sng" dirty="0" smtClean="0">
                <a:latin typeface="Calibri" panose="020F0502020204030204" pitchFamily="34" charset="0"/>
              </a:rPr>
              <a:t>1-2</a:t>
            </a:r>
            <a:r>
              <a:rPr lang="fr-FR" altLang="fr-FR" sz="800" dirty="0" smtClean="0">
                <a:latin typeface="Calibri" panose="020F0502020204030204" pitchFamily="34" charset="0"/>
              </a:rPr>
              <a:t>, on </a:t>
            </a:r>
            <a:r>
              <a:rPr lang="fr-FR" altLang="fr-FR" sz="800" dirty="0">
                <a:latin typeface="Calibri" panose="020F0502020204030204" pitchFamily="34" charset="0"/>
              </a:rPr>
              <a:t>peut distinguer des niveaux de sensibilité différents à la maladie :</a:t>
            </a:r>
          </a:p>
          <a:p>
            <a:pPr algn="just" eaLnBrk="1" hangingPunct="1"/>
            <a:r>
              <a:rPr lang="fr-FR" altLang="fr-FR" sz="800" dirty="0">
                <a:latin typeface="Calibri" panose="020F0502020204030204" pitchFamily="34" charset="0"/>
                <a:sym typeface="Wingdings 2" pitchFamily="18" charset="2"/>
              </a:rPr>
              <a:t>		</a:t>
            </a:r>
            <a:r>
              <a:rPr lang="fr-FR" altLang="fr-FR" sz="800" b="1" dirty="0">
                <a:latin typeface="Calibri" panose="020F0502020204030204" pitchFamily="34" charset="0"/>
                <a:sym typeface="Wingdings 2" pitchFamily="18" charset="2"/>
              </a:rPr>
              <a:t>1</a:t>
            </a:r>
            <a:r>
              <a:rPr lang="fr-FR" altLang="fr-FR" sz="800" dirty="0">
                <a:latin typeface="Calibri" panose="020F0502020204030204" pitchFamily="34" charset="0"/>
                <a:sym typeface="Wingdings 2" pitchFamily="18" charset="2"/>
              </a:rPr>
              <a:t> : très sensible à la fusariose / </a:t>
            </a:r>
            <a:r>
              <a:rPr lang="fr-FR" altLang="fr-FR" sz="800" b="1" dirty="0">
                <a:latin typeface="Calibri" panose="020F0502020204030204" pitchFamily="34" charset="0"/>
                <a:sym typeface="Wingdings 2" pitchFamily="18" charset="2"/>
              </a:rPr>
              <a:t>2</a:t>
            </a:r>
            <a:r>
              <a:rPr lang="fr-FR" altLang="fr-FR" sz="800" dirty="0">
                <a:latin typeface="Calibri" panose="020F0502020204030204" pitchFamily="34" charset="0"/>
                <a:sym typeface="Wingdings 2" pitchFamily="18" charset="2"/>
              </a:rPr>
              <a:t> : moyennement sensible à la fusariose / </a:t>
            </a:r>
            <a:r>
              <a:rPr lang="fr-FR" altLang="fr-FR" sz="800" b="1" dirty="0">
                <a:latin typeface="Calibri" panose="020F0502020204030204" pitchFamily="34" charset="0"/>
                <a:cs typeface="Arial" charset="0"/>
                <a:sym typeface="Wingdings 2" pitchFamily="18" charset="2"/>
              </a:rPr>
              <a:t>3</a:t>
            </a:r>
            <a:r>
              <a:rPr lang="fr-FR" altLang="fr-FR" sz="800" dirty="0">
                <a:latin typeface="Calibri" panose="020F0502020204030204" pitchFamily="34" charset="0"/>
                <a:sym typeface="Wingdings 2" pitchFamily="18" charset="2"/>
              </a:rPr>
              <a:t>: sensible à la fusariose </a:t>
            </a:r>
            <a:r>
              <a:rPr lang="fr-FR" altLang="fr-FR" sz="800" dirty="0" smtClean="0">
                <a:latin typeface="Calibri" panose="020F0502020204030204" pitchFamily="34" charset="0"/>
                <a:sym typeface="Wingdings 2" pitchFamily="18" charset="2"/>
              </a:rPr>
              <a:t>/</a:t>
            </a:r>
            <a:r>
              <a:rPr lang="fr-FR" altLang="fr-FR" sz="800" b="1" dirty="0">
                <a:latin typeface="Calibri" panose="020F0502020204030204" pitchFamily="34" charset="0"/>
                <a:sym typeface="Wingdings 2" pitchFamily="18" charset="2"/>
              </a:rPr>
              <a:t> 4: </a:t>
            </a:r>
            <a:r>
              <a:rPr lang="fr-FR" altLang="fr-FR" sz="800" dirty="0">
                <a:latin typeface="Calibri" panose="020F0502020204030204" pitchFamily="34" charset="0"/>
                <a:sym typeface="Wingdings 2" pitchFamily="18" charset="2"/>
              </a:rPr>
              <a:t>comportement proche de LUNASOL </a:t>
            </a:r>
            <a:r>
              <a:rPr lang="fr-FR" altLang="fr-FR" sz="800" dirty="0">
                <a:latin typeface="Calibri" panose="020F0502020204030204" pitchFamily="34" charset="0"/>
              </a:rPr>
              <a:t>	</a:t>
            </a:r>
          </a:p>
          <a:p>
            <a:pPr algn="just" eaLnBrk="1" hangingPunct="1"/>
            <a:r>
              <a:rPr lang="fr-FR" altLang="fr-FR" sz="800" dirty="0">
                <a:latin typeface="Calibri" panose="020F0502020204030204" pitchFamily="34" charset="0"/>
              </a:rPr>
              <a:t>	</a:t>
            </a:r>
            <a:r>
              <a:rPr lang="fr-FR" altLang="fr-FR" sz="800" dirty="0">
                <a:latin typeface="Calibri" panose="020F0502020204030204" pitchFamily="34" charset="0"/>
                <a:sym typeface="Wingdings" pitchFamily="2" charset="2"/>
              </a:rPr>
              <a:t></a:t>
            </a:r>
            <a:r>
              <a:rPr lang="fr-FR" altLang="fr-FR" sz="800" dirty="0">
                <a:latin typeface="Calibri" panose="020F0502020204030204" pitchFamily="34" charset="0"/>
              </a:rPr>
              <a:t> Pour les variétés</a:t>
            </a:r>
            <a:r>
              <a:rPr lang="fr-FR" altLang="fr-FR" sz="600" dirty="0">
                <a:latin typeface="Calibri" panose="020F0502020204030204" pitchFamily="34" charset="0"/>
              </a:rPr>
              <a:t> </a:t>
            </a:r>
            <a:r>
              <a:rPr lang="fr-FR" altLang="fr-FR" sz="800" u="sng" dirty="0">
                <a:latin typeface="Calibri" panose="020F0502020204030204" pitchFamily="34" charset="0"/>
              </a:rPr>
              <a:t>présentant</a:t>
            </a:r>
            <a:r>
              <a:rPr lang="fr-FR" altLang="fr-FR" sz="600" u="sng" dirty="0">
                <a:latin typeface="Calibri" panose="020F0502020204030204" pitchFamily="34" charset="0"/>
              </a:rPr>
              <a:t> </a:t>
            </a:r>
            <a:r>
              <a:rPr lang="fr-FR" altLang="fr-FR" sz="800" u="sng" dirty="0">
                <a:latin typeface="Calibri" panose="020F0502020204030204" pitchFamily="34" charset="0"/>
              </a:rPr>
              <a:t>une</a:t>
            </a:r>
            <a:r>
              <a:rPr lang="fr-FR" altLang="fr-FR" sz="600" u="sng" dirty="0">
                <a:latin typeface="Calibri" panose="020F0502020204030204" pitchFamily="34" charset="0"/>
              </a:rPr>
              <a:t> </a:t>
            </a:r>
            <a:r>
              <a:rPr lang="fr-FR" altLang="fr-FR" sz="800" u="sng" dirty="0">
                <a:latin typeface="Calibri" panose="020F0502020204030204" pitchFamily="34" charset="0"/>
              </a:rPr>
              <a:t>résistance</a:t>
            </a:r>
            <a:r>
              <a:rPr lang="fr-FR" altLang="fr-FR" sz="600" u="sng" dirty="0">
                <a:latin typeface="Calibri" panose="020F0502020204030204" pitchFamily="34" charset="0"/>
              </a:rPr>
              <a:t> </a:t>
            </a:r>
            <a:r>
              <a:rPr lang="fr-FR" altLang="fr-FR" sz="800" u="sng" dirty="0">
                <a:latin typeface="Calibri" panose="020F0502020204030204" pitchFamily="34" charset="0"/>
              </a:rPr>
              <a:t>intermédiaire</a:t>
            </a:r>
            <a:r>
              <a:rPr lang="fr-FR" altLang="fr-FR" sz="600" u="sng" dirty="0">
                <a:latin typeface="Calibri" panose="020F0502020204030204" pitchFamily="34" charset="0"/>
              </a:rPr>
              <a:t> </a:t>
            </a:r>
            <a:r>
              <a:rPr lang="fr-FR" altLang="fr-FR" sz="800" u="sng" dirty="0">
                <a:latin typeface="Calibri" panose="020F0502020204030204" pitchFamily="34" charset="0"/>
              </a:rPr>
              <a:t>à la fusariose race </a:t>
            </a:r>
            <a:r>
              <a:rPr lang="fr-FR" altLang="fr-FR" sz="800" u="sng" dirty="0" smtClean="0">
                <a:latin typeface="Calibri" panose="020F0502020204030204" pitchFamily="34" charset="0"/>
              </a:rPr>
              <a:t>1-2      </a:t>
            </a:r>
            <a:r>
              <a:rPr lang="fr-FR" altLang="fr-FR" sz="800" dirty="0" smtClean="0">
                <a:latin typeface="Calibri" panose="020F0502020204030204" pitchFamily="34" charset="0"/>
              </a:rPr>
              <a:t>, </a:t>
            </a:r>
            <a:r>
              <a:rPr lang="fr-FR" altLang="fr-FR" sz="800" dirty="0">
                <a:latin typeface="Calibri" panose="020F0502020204030204" pitchFamily="34" charset="0"/>
              </a:rPr>
              <a:t>on peut distinguer des niveaux de sensibilité différents à la maladie :</a:t>
            </a:r>
          </a:p>
          <a:p>
            <a:pPr algn="just" eaLnBrk="1" hangingPunct="1"/>
            <a:r>
              <a:rPr lang="fr-FR" altLang="fr-FR" sz="800" dirty="0">
                <a:latin typeface="Calibri" panose="020F0502020204030204" pitchFamily="34" charset="0"/>
                <a:sym typeface="Wingdings 2" pitchFamily="18" charset="2"/>
              </a:rPr>
              <a:t>		</a:t>
            </a:r>
            <a:r>
              <a:rPr lang="fr-FR" altLang="fr-FR" sz="800" b="1" dirty="0">
                <a:latin typeface="Calibri" panose="020F0502020204030204" pitchFamily="34" charset="0"/>
                <a:sym typeface="Wingdings 2" pitchFamily="18" charset="2"/>
              </a:rPr>
              <a:t>4</a:t>
            </a:r>
            <a:r>
              <a:rPr lang="fr-FR" altLang="fr-FR" sz="800" dirty="0">
                <a:latin typeface="Calibri" panose="020F0502020204030204" pitchFamily="34" charset="0"/>
                <a:sym typeface="Wingdings 2" pitchFamily="18" charset="2"/>
              </a:rPr>
              <a:t> : résistance  intermédiaire proche de LUNASOL / </a:t>
            </a:r>
            <a:r>
              <a:rPr lang="fr-FR" altLang="fr-FR" sz="800" b="1" dirty="0">
                <a:latin typeface="Calibri" panose="020F0502020204030204" pitchFamily="34" charset="0"/>
                <a:sym typeface="Wingdings 2" pitchFamily="18" charset="2"/>
              </a:rPr>
              <a:t>5</a:t>
            </a:r>
            <a:r>
              <a:rPr lang="fr-FR" altLang="fr-FR" sz="800" dirty="0">
                <a:latin typeface="Calibri" panose="020F0502020204030204" pitchFamily="34" charset="0"/>
                <a:sym typeface="Wingdings 2" pitchFamily="18" charset="2"/>
              </a:rPr>
              <a:t> : résistance intermédiaire moyenne / </a:t>
            </a:r>
            <a:r>
              <a:rPr lang="fr-FR" altLang="fr-FR" sz="800" b="1" dirty="0">
                <a:latin typeface="Calibri" panose="020F0502020204030204" pitchFamily="34" charset="0"/>
                <a:sym typeface="Wingdings 2" pitchFamily="18" charset="2"/>
              </a:rPr>
              <a:t>6</a:t>
            </a:r>
            <a:r>
              <a:rPr lang="fr-FR" altLang="fr-FR" sz="800" dirty="0">
                <a:latin typeface="Calibri" panose="020F0502020204030204" pitchFamily="34" charset="0"/>
                <a:sym typeface="Wingdings 2" pitchFamily="18" charset="2"/>
              </a:rPr>
              <a:t> : résistance intermédiaire </a:t>
            </a:r>
            <a:r>
              <a:rPr lang="fr-FR" altLang="fr-FR" sz="800" dirty="0" smtClean="0">
                <a:latin typeface="Calibri" panose="020F0502020204030204" pitchFamily="34" charset="0"/>
                <a:sym typeface="Wingdings 2" pitchFamily="18" charset="2"/>
              </a:rPr>
              <a:t>forte</a:t>
            </a:r>
          </a:p>
          <a:p>
            <a:pPr algn="just" eaLnBrk="1" hangingPunct="1"/>
            <a:endParaRPr lang="fr-FR" altLang="fr-FR" sz="400" dirty="0" smtClean="0">
              <a:latin typeface="Calibri" panose="020F0502020204030204" pitchFamily="34" charset="0"/>
              <a:sym typeface="Wingdings 2" pitchFamily="18" charset="2"/>
            </a:endParaRPr>
          </a:p>
          <a:p>
            <a:pPr algn="just" eaLnBrk="1" hangingPunct="1"/>
            <a:r>
              <a:rPr lang="fr-FR" altLang="fr-FR" sz="800" b="1" dirty="0" smtClean="0">
                <a:latin typeface="Calibri" panose="020F0502020204030204" pitchFamily="34" charset="0"/>
                <a:sym typeface="Wingdings 3" pitchFamily="18" charset="2"/>
              </a:rPr>
              <a:t>(4)</a:t>
            </a:r>
            <a:r>
              <a:rPr lang="fr-FR" altLang="fr-FR" sz="800" dirty="0" smtClean="0">
                <a:latin typeface="Calibri" panose="020F0502020204030204" pitchFamily="34" charset="0"/>
                <a:sym typeface="Wingdings 3" pitchFamily="18" charset="2"/>
              </a:rPr>
              <a:t> </a:t>
            </a:r>
            <a:r>
              <a:rPr lang="fr-FR" altLang="fr-FR" sz="800" u="sng" dirty="0">
                <a:latin typeface="Calibri" panose="020F0502020204030204" pitchFamily="34" charset="0"/>
                <a:sym typeface="Wingdings 3" pitchFamily="18" charset="2"/>
              </a:rPr>
              <a:t>Comportement à la </a:t>
            </a:r>
            <a:r>
              <a:rPr lang="fr-FR" altLang="fr-FR" sz="800" b="1" u="sng" dirty="0" smtClean="0">
                <a:latin typeface="Calibri" panose="020F0502020204030204" pitchFamily="34" charset="0"/>
                <a:sym typeface="Wingdings 3" pitchFamily="18" charset="2"/>
              </a:rPr>
              <a:t>bactériose  (B)</a:t>
            </a:r>
            <a:r>
              <a:rPr lang="fr-FR" altLang="fr-FR" sz="800" u="sng" dirty="0" smtClean="0">
                <a:latin typeface="Calibri" panose="020F0502020204030204" pitchFamily="34" charset="0"/>
                <a:sym typeface="Wingdings 3" pitchFamily="18" charset="2"/>
              </a:rPr>
              <a:t> ou à la </a:t>
            </a:r>
            <a:r>
              <a:rPr lang="fr-FR" altLang="fr-FR" sz="800" b="1" u="sng" dirty="0" smtClean="0">
                <a:latin typeface="Calibri" panose="020F0502020204030204" pitchFamily="34" charset="0"/>
                <a:sym typeface="Wingdings 3" pitchFamily="18" charset="2"/>
              </a:rPr>
              <a:t>cladosporiose (C)</a:t>
            </a:r>
            <a:r>
              <a:rPr lang="fr-FR" altLang="fr-FR" sz="800" u="sng" dirty="0" smtClean="0">
                <a:latin typeface="Calibri" panose="020F0502020204030204" pitchFamily="34" charset="0"/>
                <a:sym typeface="Wingdings 3" pitchFamily="18" charset="2"/>
              </a:rPr>
              <a:t> ou au </a:t>
            </a:r>
            <a:r>
              <a:rPr lang="fr-FR" altLang="fr-FR" sz="800" b="1" u="sng" dirty="0" smtClean="0">
                <a:latin typeface="Calibri" panose="020F0502020204030204" pitchFamily="34" charset="0"/>
                <a:sym typeface="Wingdings 3" pitchFamily="18" charset="2"/>
              </a:rPr>
              <a:t>mildiou (M)</a:t>
            </a:r>
            <a:r>
              <a:rPr lang="fr-FR" altLang="fr-FR" sz="800" u="sng" dirty="0" smtClean="0">
                <a:latin typeface="Calibri" panose="020F0502020204030204" pitchFamily="34" charset="0"/>
                <a:sym typeface="Wingdings 3" pitchFamily="18" charset="2"/>
              </a:rPr>
              <a:t> </a:t>
            </a:r>
            <a:r>
              <a:rPr lang="fr-FR" altLang="fr-FR" sz="800" u="sng" dirty="0">
                <a:latin typeface="Calibri" panose="020F0502020204030204" pitchFamily="34" charset="0"/>
                <a:sym typeface="Wingdings 3" pitchFamily="18" charset="2"/>
              </a:rPr>
              <a:t>(issus des résultats </a:t>
            </a:r>
            <a:r>
              <a:rPr lang="fr-FR" altLang="fr-FR" sz="800" u="sng" dirty="0" smtClean="0">
                <a:latin typeface="Calibri" panose="020F0502020204030204" pitchFamily="34" charset="0"/>
                <a:sym typeface="Wingdings 3" pitchFamily="18" charset="2"/>
              </a:rPr>
              <a:t>du </a:t>
            </a:r>
            <a:r>
              <a:rPr lang="fr-FR" altLang="fr-FR" sz="800" u="sng" dirty="0">
                <a:latin typeface="Calibri" panose="020F0502020204030204" pitchFamily="34" charset="0"/>
                <a:sym typeface="Wingdings 3" pitchFamily="18" charset="2"/>
              </a:rPr>
              <a:t>projet CASDAR MELVARESI 2019-2021) :</a:t>
            </a:r>
          </a:p>
          <a:p>
            <a:pPr algn="just" eaLnBrk="1" hangingPunct="1"/>
            <a:r>
              <a:rPr lang="fr-FR" altLang="fr-FR" sz="800" dirty="0">
                <a:latin typeface="Calibri" panose="020F0502020204030204" pitchFamily="34" charset="0"/>
                <a:sym typeface="Wingdings" pitchFamily="2" charset="2"/>
              </a:rPr>
              <a:t>	</a:t>
            </a:r>
            <a:r>
              <a:rPr lang="fr-FR" altLang="fr-FR" sz="800" dirty="0">
                <a:latin typeface="Calibri" panose="020F0502020204030204" pitchFamily="34" charset="0"/>
                <a:sym typeface="Wingdings 2" pitchFamily="18" charset="2"/>
              </a:rPr>
              <a:t> </a:t>
            </a:r>
            <a:r>
              <a:rPr lang="fr-FR" altLang="fr-FR" sz="800" dirty="0" smtClean="0">
                <a:latin typeface="Calibri" panose="020F0502020204030204" pitchFamily="34" charset="0"/>
                <a:sym typeface="Wingdings 2" pitchFamily="18" charset="2"/>
              </a:rPr>
              <a:t>NC : non concerné pour ce créneau</a:t>
            </a:r>
          </a:p>
          <a:p>
            <a:pPr algn="just" eaLnBrk="1" hangingPunct="1"/>
            <a:r>
              <a:rPr lang="fr-FR" altLang="fr-FR" sz="800" dirty="0" smtClean="0">
                <a:latin typeface="Calibri" panose="020F0502020204030204" pitchFamily="34" charset="0"/>
                <a:sym typeface="Wingdings" pitchFamily="2" charset="2"/>
              </a:rPr>
              <a:t>	</a:t>
            </a:r>
            <a:r>
              <a:rPr lang="fr-FR" altLang="fr-FR" sz="800" dirty="0" smtClean="0">
                <a:latin typeface="Calibri" panose="020F0502020204030204" pitchFamily="34" charset="0"/>
                <a:sym typeface="Wingdings 2" pitchFamily="18" charset="2"/>
              </a:rPr>
              <a:t> </a:t>
            </a:r>
            <a:r>
              <a:rPr lang="fr-FR" altLang="fr-FR" sz="800" dirty="0">
                <a:latin typeface="Calibri" panose="020F0502020204030204" pitchFamily="34" charset="0"/>
                <a:sym typeface="Wingdings 2" pitchFamily="18" charset="2"/>
              </a:rPr>
              <a:t>PAR : pas assez de </a:t>
            </a:r>
            <a:r>
              <a:rPr lang="fr-FR" altLang="fr-FR" sz="800" dirty="0" smtClean="0">
                <a:latin typeface="Calibri" panose="020F0502020204030204" pitchFamily="34" charset="0"/>
                <a:sym typeface="Wingdings 2" pitchFamily="18" charset="2"/>
              </a:rPr>
              <a:t>références</a:t>
            </a:r>
            <a:endParaRPr lang="fr-FR" altLang="fr-FR" sz="800" dirty="0">
              <a:latin typeface="Calibri" panose="020F0502020204030204" pitchFamily="34" charset="0"/>
              <a:sym typeface="Wingdings 2" pitchFamily="18" charset="2"/>
            </a:endParaRPr>
          </a:p>
          <a:p>
            <a:pPr algn="just" eaLnBrk="1" hangingPunct="1"/>
            <a:r>
              <a:rPr lang="fr-FR" altLang="fr-FR" sz="800" dirty="0">
                <a:latin typeface="Calibri" panose="020F0502020204030204" pitchFamily="34" charset="0"/>
              </a:rPr>
              <a:t>	</a:t>
            </a:r>
            <a:r>
              <a:rPr lang="fr-FR" altLang="fr-FR" sz="800" dirty="0">
                <a:latin typeface="Calibri" panose="020F0502020204030204" pitchFamily="34" charset="0"/>
                <a:sym typeface="Wingdings" pitchFamily="2" charset="2"/>
              </a:rPr>
              <a:t></a:t>
            </a:r>
            <a:r>
              <a:rPr lang="fr-FR" altLang="fr-FR" sz="800" dirty="0">
                <a:latin typeface="Calibri" panose="020F0502020204030204" pitchFamily="34" charset="0"/>
              </a:rPr>
              <a:t> </a:t>
            </a:r>
            <a:r>
              <a:rPr lang="fr-FR" altLang="fr-FR" sz="800" dirty="0" smtClean="0">
                <a:latin typeface="Calibri" panose="020F0502020204030204" pitchFamily="34" charset="0"/>
              </a:rPr>
              <a:t>il n’existe pas de résistances intermédiaires, mais </a:t>
            </a:r>
            <a:r>
              <a:rPr lang="fr-FR" altLang="fr-FR" sz="800" dirty="0">
                <a:latin typeface="Calibri" panose="020F0502020204030204" pitchFamily="34" charset="0"/>
              </a:rPr>
              <a:t>on peut distinguer des niveaux de sensibilité différents </a:t>
            </a:r>
            <a:r>
              <a:rPr lang="fr-FR" altLang="fr-FR" sz="800" dirty="0" smtClean="0">
                <a:latin typeface="Calibri" panose="020F0502020204030204" pitchFamily="34" charset="0"/>
              </a:rPr>
              <a:t>pour chacune de ces maladies </a:t>
            </a:r>
            <a:r>
              <a:rPr lang="fr-FR" altLang="fr-FR" sz="800" dirty="0">
                <a:latin typeface="Calibri" panose="020F0502020204030204" pitchFamily="34" charset="0"/>
              </a:rPr>
              <a:t>:</a:t>
            </a:r>
          </a:p>
          <a:p>
            <a:pPr algn="just" eaLnBrk="1" hangingPunct="1"/>
            <a:r>
              <a:rPr lang="fr-FR" altLang="fr-FR" sz="800" dirty="0">
                <a:latin typeface="Calibri" panose="020F0502020204030204" pitchFamily="34" charset="0"/>
                <a:sym typeface="Wingdings 2" pitchFamily="18" charset="2"/>
              </a:rPr>
              <a:t>		</a:t>
            </a:r>
            <a:r>
              <a:rPr lang="fr-FR" altLang="fr-FR" sz="800" b="1" dirty="0">
                <a:latin typeface="Calibri" panose="020F0502020204030204" pitchFamily="34" charset="0"/>
                <a:sym typeface="Wingdings 2" pitchFamily="18" charset="2"/>
              </a:rPr>
              <a:t>1</a:t>
            </a:r>
            <a:r>
              <a:rPr lang="fr-FR" altLang="fr-FR" sz="800" dirty="0">
                <a:latin typeface="Calibri" panose="020F0502020204030204" pitchFamily="34" charset="0"/>
                <a:sym typeface="Wingdings 2" pitchFamily="18" charset="2"/>
              </a:rPr>
              <a:t> : </a:t>
            </a:r>
            <a:r>
              <a:rPr lang="fr-FR" altLang="fr-FR" sz="800" dirty="0" smtClean="0">
                <a:latin typeface="Calibri" panose="020F0502020204030204" pitchFamily="34" charset="0"/>
                <a:sym typeface="Wingdings 2" pitchFamily="18" charset="2"/>
              </a:rPr>
              <a:t>sensible / </a:t>
            </a:r>
            <a:r>
              <a:rPr lang="fr-FR" altLang="fr-FR" sz="800" b="1" dirty="0">
                <a:latin typeface="Calibri" panose="020F0502020204030204" pitchFamily="34" charset="0"/>
                <a:sym typeface="Wingdings 2" pitchFamily="18" charset="2"/>
              </a:rPr>
              <a:t>2</a:t>
            </a:r>
            <a:r>
              <a:rPr lang="fr-FR" altLang="fr-FR" sz="800" dirty="0">
                <a:latin typeface="Calibri" panose="020F0502020204030204" pitchFamily="34" charset="0"/>
                <a:sym typeface="Wingdings 2" pitchFamily="18" charset="2"/>
              </a:rPr>
              <a:t> : </a:t>
            </a:r>
            <a:r>
              <a:rPr lang="fr-FR" altLang="fr-FR" sz="800" dirty="0" smtClean="0">
                <a:latin typeface="Calibri" panose="020F0502020204030204" pitchFamily="34" charset="0"/>
                <a:sym typeface="Wingdings 2" pitchFamily="18" charset="2"/>
              </a:rPr>
              <a:t>comportement intermédiaire / </a:t>
            </a:r>
            <a:r>
              <a:rPr lang="fr-FR" altLang="fr-FR" sz="800" b="1" dirty="0">
                <a:latin typeface="Calibri" panose="020F0502020204030204" pitchFamily="34" charset="0"/>
                <a:cs typeface="Arial" charset="0"/>
                <a:sym typeface="Wingdings 2" pitchFamily="18" charset="2"/>
              </a:rPr>
              <a:t>3</a:t>
            </a:r>
            <a:r>
              <a:rPr lang="fr-FR" altLang="fr-FR" sz="800" dirty="0">
                <a:latin typeface="Calibri" panose="020F0502020204030204" pitchFamily="34" charset="0"/>
                <a:sym typeface="Wingdings 2" pitchFamily="18" charset="2"/>
              </a:rPr>
              <a:t>: </a:t>
            </a:r>
            <a:r>
              <a:rPr lang="fr-FR" altLang="fr-FR" sz="800" dirty="0" smtClean="0">
                <a:latin typeface="Calibri" panose="020F0502020204030204" pitchFamily="34" charset="0"/>
                <a:sym typeface="Wingdings 2" pitchFamily="18" charset="2"/>
              </a:rPr>
              <a:t>bon comportement</a:t>
            </a:r>
            <a:r>
              <a:rPr lang="fr-FR" altLang="fr-FR" sz="800" dirty="0">
                <a:latin typeface="Calibri" panose="020F0502020204030204" pitchFamily="34" charset="0"/>
              </a:rPr>
              <a:t>	</a:t>
            </a:r>
          </a:p>
        </p:txBody>
      </p:sp>
      <p:pic>
        <p:nvPicPr>
          <p:cNvPr id="36"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43676" y="5094683"/>
            <a:ext cx="120089" cy="10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au 3"/>
          <p:cNvGraphicFramePr>
            <a:graphicFrameLocks noGrp="1"/>
          </p:cNvGraphicFramePr>
          <p:nvPr>
            <p:extLst>
              <p:ext uri="{D42A27DB-BD31-4B8C-83A1-F6EECF244321}">
                <p14:modId xmlns:p14="http://schemas.microsoft.com/office/powerpoint/2010/main" val="1301183625"/>
              </p:ext>
            </p:extLst>
          </p:nvPr>
        </p:nvGraphicFramePr>
        <p:xfrm>
          <a:off x="468263" y="522164"/>
          <a:ext cx="6624000" cy="2794342"/>
        </p:xfrm>
        <a:graphic>
          <a:graphicData uri="http://schemas.openxmlformats.org/drawingml/2006/table">
            <a:tbl>
              <a:tblPr>
                <a:effectLst>
                  <a:outerShdw blurRad="50800" dist="38100" dir="5400000" algn="t" rotWithShape="0">
                    <a:prstClr val="black">
                      <a:alpha val="40000"/>
                    </a:prstClr>
                  </a:outerShdw>
                </a:effectLst>
                <a:tableStyleId>{775DCB02-9BB8-47FD-8907-85C794F793BA}</a:tableStyleId>
              </a:tblPr>
              <a:tblGrid>
                <a:gridCol w="1080000"/>
                <a:gridCol w="684000"/>
                <a:gridCol w="720000"/>
                <a:gridCol w="576000"/>
                <a:gridCol w="216000"/>
                <a:gridCol w="216000"/>
                <a:gridCol w="216000"/>
                <a:gridCol w="216000"/>
                <a:gridCol w="1296000"/>
                <a:gridCol w="1404000"/>
              </a:tblGrid>
              <a:tr h="29842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Variété</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Résistances génétiques</a:t>
                      </a:r>
                      <a:endParaRPr kumimoji="0" lang="fr-FR" sz="9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marL="18000" marR="0" marT="0" marB="0" anchor="ctr" anchorCtr="1" horzOverflow="overflow"/>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Profil de</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Production</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0" marR="0" marT="0" marB="0" anchor="ctr" horzOverflow="overflow"/>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Rendement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Commercial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(1)</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0" marR="0" marT="0" marB="0" anchor="ctr" horzOverflow="overflow"/>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Qualités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Internes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(2)</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0" marR="0" marT="0" marB="0" anchor="ctr" horzOverflow="overflow"/>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rPr>
                        <a:t>Comportement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rPr>
                        <a:t>aux maladies</a:t>
                      </a:r>
                    </a:p>
                  </a:txBody>
                  <a:tcPr marL="0" marR="0" marT="0" marB="0" anchor="ctr" horzOverflow="overflow"/>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ATOUTS</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18000" marR="0" marT="0" marB="0" anchor="ctr" horzOverflow="overflow"/>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u="none" strike="noStrike" cap="none" normalizeH="0" baseline="0" dirty="0" smtClean="0">
                          <a:ln>
                            <a:noFill/>
                          </a:ln>
                          <a:effectLst/>
                          <a:latin typeface="Calibri" panose="020F0502020204030204" pitchFamily="34" charset="0"/>
                        </a:rPr>
                        <a:t>CONTRAINTES</a:t>
                      </a:r>
                      <a:endParaRPr kumimoji="0" lang="fr-FR" sz="9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endParaRPr>
                    </a:p>
                  </a:txBody>
                  <a:tcPr marL="18000" marR="0" marT="0" marB="0" anchor="ctr" horzOverflow="overflow"/>
                </a:tc>
              </a:tr>
              <a:tr h="298424">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F</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(3)</a:t>
                      </a: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B</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(4)</a:t>
                      </a: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(4)</a:t>
                      </a:r>
                    </a:p>
                  </a:txBody>
                  <a:tcPr marL="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M</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(4)</a:t>
                      </a:r>
                    </a:p>
                  </a:txBody>
                  <a:tcPr marL="0" marR="0" marT="0" marB="0" anchor="ctr" horzOverflow="overflow"/>
                </a:tc>
                <a:tc vMerge="1">
                  <a:txBody>
                    <a:bodyPr/>
                    <a:lstStyle/>
                    <a:p>
                      <a:endParaRPr lang="fr-FR"/>
                    </a:p>
                  </a:txBody>
                  <a:tcPr/>
                </a:tc>
                <a:tc vMerge="1">
                  <a:txBody>
                    <a:bodyPr/>
                    <a:lstStyle/>
                    <a:p>
                      <a:endParaRPr lang="fr-FR"/>
                    </a:p>
                  </a:txBody>
                  <a:tcPr/>
                </a:tc>
              </a:tr>
              <a:tr h="720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1" u="none" strike="noStrike" cap="none" normalizeH="0" baseline="0" dirty="0" smtClean="0">
                          <a:ln>
                            <a:noFill/>
                          </a:ln>
                          <a:solidFill>
                            <a:schemeClr val="accent3"/>
                          </a:solidFill>
                          <a:effectLst/>
                        </a:rPr>
                        <a:t>MELIXIS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i="1" u="none" strike="noStrike" cap="none" normalizeH="0" baseline="0" dirty="0" smtClean="0">
                          <a:ln>
                            <a:noFill/>
                          </a:ln>
                          <a:effectLst/>
                        </a:rPr>
                        <a:t>(</a:t>
                      </a:r>
                      <a:r>
                        <a:rPr kumimoji="0" lang="de-DE" sz="800" i="1" u="none" strike="noStrike" cap="none" normalizeH="0" baseline="0" dirty="0" err="1" smtClean="0">
                          <a:ln>
                            <a:noFill/>
                          </a:ln>
                          <a:effectLst/>
                        </a:rPr>
                        <a:t>Sakata</a:t>
                      </a:r>
                      <a:r>
                        <a:rPr kumimoji="0" lang="de-DE" sz="800" i="1" u="none" strike="noStrike" cap="none" normalizeH="0" baseline="0" dirty="0" smtClean="0">
                          <a:ln>
                            <a:noFill/>
                          </a:ln>
                          <a:effectLs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1" u="none" strike="noStrike" cap="none" normalizeH="0" baseline="0" dirty="0" smtClean="0">
                          <a:ln>
                            <a:noFill/>
                          </a:ln>
                          <a:effectLst/>
                        </a:rPr>
                        <a:t>HR : </a:t>
                      </a:r>
                      <a:r>
                        <a:rPr kumimoji="0" lang="de-DE" sz="800" b="1" u="none" strike="noStrike" cap="none" normalizeH="0" baseline="0" dirty="0" err="1" smtClean="0">
                          <a:ln>
                            <a:noFill/>
                          </a:ln>
                          <a:effectLst/>
                        </a:rPr>
                        <a:t>Fom</a:t>
                      </a:r>
                      <a:r>
                        <a:rPr kumimoji="0" lang="de-DE" sz="800" b="1" u="none" strike="noStrike" cap="none" normalizeH="0" baseline="0" dirty="0" smtClean="0">
                          <a:ln>
                            <a:noFill/>
                          </a:ln>
                          <a:effectLst/>
                        </a:rPr>
                        <a:t> 0, 1, 2</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1" u="none" strike="noStrike" cap="none" normalizeH="0" baseline="0" dirty="0" smtClean="0">
                          <a:ln>
                            <a:noFill/>
                          </a:ln>
                          <a:effectLst/>
                        </a:rPr>
                        <a:t>IR : Px1, Px2, Px5</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18000" marR="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0" i="0" u="none" strike="noStrike" cap="none" normalizeH="0" baseline="0" dirty="0" err="1" smtClean="0">
                          <a:ln>
                            <a:noFill/>
                          </a:ln>
                          <a:solidFill>
                            <a:schemeClr val="tx1"/>
                          </a:solidFill>
                          <a:effectLst/>
                          <a:latin typeface="Calibri" panose="020F0502020204030204" pitchFamily="34" charset="0"/>
                          <a:ea typeface="Times New Roman" charset="0"/>
                          <a:cs typeface="Arial" charset="0"/>
                        </a:rPr>
                        <a:t>Groupé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pitchFamily="2" charset="2"/>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63025" marR="63025" marT="49305" marB="49305"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3" pitchFamily="18" charset="2"/>
                        </a:rPr>
                        <a:t>PAR</a:t>
                      </a:r>
                    </a:p>
                  </a:txBody>
                  <a:tcPr marL="0" marR="0" marT="49301" marB="493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rPr>
                        <a:t>- Plante vigoureuse.</a:t>
                      </a:r>
                    </a:p>
                  </a:txBody>
                  <a:tcPr marL="63031" marR="63031" marT="49319" marB="49319"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defRPr/>
                      </a:pPr>
                      <a:r>
                        <a:rPr kumimoji="0" lang="fr-FR" sz="800" b="0" i="0" u="none" strike="noStrike" kern="1200" cap="none" normalizeH="0" baseline="0" dirty="0" smtClean="0">
                          <a:ln>
                            <a:noFill/>
                          </a:ln>
                          <a:solidFill>
                            <a:schemeClr val="tx1"/>
                          </a:solidFill>
                          <a:effectLst/>
                          <a:latin typeface="Calibri" panose="020F0502020204030204" pitchFamily="34" charset="0"/>
                          <a:ea typeface="Times New Roman" charset="0"/>
                          <a:cs typeface="Arial" charset="0"/>
                        </a:rPr>
                        <a:t>Manque de précocité.</a:t>
                      </a:r>
                    </a:p>
                    <a:p>
                      <a:pPr marL="0" marR="0" lvl="0" indent="0" algn="just" defTabSz="914400" rtl="0" eaLnBrk="1" fontAlgn="base" latinLnBrk="0" hangingPunct="1">
                        <a:lnSpc>
                          <a:spcPct val="100000"/>
                        </a:lnSpc>
                        <a:spcBef>
                          <a:spcPct val="0"/>
                        </a:spcBef>
                        <a:spcAft>
                          <a:spcPct val="0"/>
                        </a:spcAft>
                        <a:buClrTx/>
                        <a:buSzTx/>
                        <a:buFontTx/>
                        <a:buChar char="-"/>
                        <a:tabLst/>
                        <a:defRPr/>
                      </a:pPr>
                      <a:r>
                        <a:rPr kumimoji="0" lang="fr-FR" sz="800" b="0" i="0" u="none" strike="noStrike" kern="1200" cap="none" normalizeH="0" baseline="0" dirty="0" smtClean="0">
                          <a:ln>
                            <a:noFill/>
                          </a:ln>
                          <a:solidFill>
                            <a:schemeClr val="tx1"/>
                          </a:solidFill>
                          <a:effectLst/>
                          <a:latin typeface="Calibri" panose="020F0502020204030204" pitchFamily="34" charset="0"/>
                          <a:ea typeface="Times New Roman" charset="0"/>
                          <a:cs typeface="Arial" charset="0"/>
                        </a:rPr>
                        <a:t>Risque de petit calibre si planté trop tôt.</a:t>
                      </a:r>
                    </a:p>
                  </a:txBody>
                  <a:tcPr marL="63031" marR="63031" marT="49319" marB="49319" anchor="ctr" horzOverflow="overflow"/>
                </a:tc>
              </a:tr>
              <a:tr h="720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1" u="none" strike="noStrike" cap="none" normalizeH="0" baseline="0" dirty="0" smtClean="0">
                          <a:ln>
                            <a:noFill/>
                          </a:ln>
                          <a:solidFill>
                            <a:schemeClr val="accent3"/>
                          </a:solidFill>
                          <a:effectLst/>
                        </a:rPr>
                        <a:t> PENDRAGON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i="1" u="none" strike="noStrike" cap="none" normalizeH="0" baseline="0" dirty="0" smtClean="0">
                          <a:ln>
                            <a:noFill/>
                          </a:ln>
                          <a:effectLst/>
                        </a:rPr>
                        <a:t>(Syngenta)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b="1" u="none" strike="noStrike" cap="none" normalizeH="0" baseline="0" dirty="0" smtClean="0">
                          <a:ln>
                            <a:noFill/>
                          </a:ln>
                          <a:effectLst/>
                        </a:rPr>
                        <a:t>HR : </a:t>
                      </a:r>
                      <a:r>
                        <a:rPr kumimoji="0" lang="fr-FR" sz="800" b="1" u="none" strike="noStrike" cap="none" normalizeH="0" baseline="0" dirty="0" err="1" smtClean="0">
                          <a:ln>
                            <a:noFill/>
                          </a:ln>
                          <a:effectLst/>
                        </a:rPr>
                        <a:t>Fom</a:t>
                      </a:r>
                      <a:r>
                        <a:rPr kumimoji="0" lang="fr-FR" sz="800" b="1" u="none" strike="noStrike" cap="none" normalizeH="0" baseline="0" dirty="0" smtClean="0">
                          <a:ln>
                            <a:noFill/>
                          </a:ln>
                          <a:effectLst/>
                        </a:rPr>
                        <a:t> 0, 1, 2</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none" normalizeH="0" baseline="0" dirty="0" smtClean="0">
                          <a:ln>
                            <a:noFill/>
                          </a:ln>
                          <a:effectLst/>
                        </a:rPr>
                        <a:t>IR : Px1, Px2, Px3,</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none" normalizeH="0" baseline="0" dirty="0" smtClean="0">
                          <a:ln>
                            <a:noFill/>
                          </a:ln>
                          <a:effectLst/>
                        </a:rPr>
                        <a:t>Px 5, </a:t>
                      </a:r>
                      <a:r>
                        <a:rPr kumimoji="0" lang="fr-FR" sz="800" b="1" u="none" strike="noStrike" cap="none" normalizeH="0" baseline="0" dirty="0" err="1" smtClean="0">
                          <a:ln>
                            <a:noFill/>
                          </a:ln>
                          <a:effectLst/>
                        </a:rPr>
                        <a:t>Gc</a:t>
                      </a:r>
                      <a:r>
                        <a:rPr kumimoji="0" lang="fr-FR" sz="800" b="1" u="none" strike="noStrike" cap="none" normalizeH="0" baseline="0" dirty="0" smtClean="0">
                          <a:ln>
                            <a:noFill/>
                          </a:ln>
                          <a:effectLst/>
                        </a:rPr>
                        <a:t>, Ag</a:t>
                      </a:r>
                      <a:endParaRPr kumimoji="0" lang="de-DE" sz="800" b="1" i="0" u="none" strike="noStrike" cap="none" normalizeH="0" baseline="0" dirty="0" smtClean="0">
                        <a:ln>
                          <a:noFill/>
                        </a:ln>
                        <a:solidFill>
                          <a:schemeClr val="tx1"/>
                        </a:solidFill>
                        <a:effectLst/>
                        <a:latin typeface="Calibri" panose="020F0502020204030204" pitchFamily="34" charset="0"/>
                      </a:endParaRPr>
                    </a:p>
                  </a:txBody>
                  <a:tcPr marL="21010" marR="21010" marT="49319" marB="49319"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800" u="none" strike="noStrike" cap="none" normalizeH="0" baseline="0" dirty="0" err="1" smtClean="0">
                          <a:ln>
                            <a:noFill/>
                          </a:ln>
                          <a:effectLst/>
                        </a:rPr>
                        <a:t>Groupé</a:t>
                      </a:r>
                      <a:endParaRPr kumimoji="0" lang="de-DE"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31" marR="63031" marT="49319" marB="49319"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pitchFamily="2" charset="2"/>
                      </a:endParaRPr>
                    </a:p>
                  </a:txBody>
                  <a:tcPr marL="63031" marR="63031" marT="49319" marB="49319"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63031" marR="63031" marT="49319" marB="49319"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u="none" strike="noStrike" cap="none" normalizeH="0" baseline="0" dirty="0" smtClean="0">
                          <a:ln>
                            <a:noFill/>
                          </a:ln>
                          <a:effectLst/>
                          <a:latin typeface="+mn-lt"/>
                          <a:sym typeface="Wingdings 2" pitchFamily="18" charset="2"/>
                        </a:rPr>
                        <a:t>3</a:t>
                      </a:r>
                      <a:endParaRPr kumimoji="0" lang="fr-FR" sz="800" b="0" i="0" u="none" strike="noStrike" cap="none" normalizeH="0" baseline="0" dirty="0" smtClean="0">
                        <a:ln>
                          <a:noFill/>
                        </a:ln>
                        <a:solidFill>
                          <a:schemeClr val="tx1"/>
                        </a:solidFill>
                        <a:effectLst/>
                        <a:latin typeface="+mn-lt"/>
                        <a:ea typeface="Times New Roman" charset="0"/>
                        <a:cs typeface="Arial" charset="0"/>
                        <a:sym typeface="Wingdings 2" pitchFamily="18" charset="2"/>
                      </a:endParaRPr>
                    </a:p>
                  </a:txBody>
                  <a:tcPr marL="63031" marR="63031" marT="49319" marB="49319"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2" pitchFamily="18" charset="2"/>
                        </a:rPr>
                        <a:t>PAR</a:t>
                      </a:r>
                    </a:p>
                  </a:txBody>
                  <a:tcPr marL="0" marR="0" marT="49319" marB="49319"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2" pitchFamily="18" charset="2"/>
                        </a:rPr>
                        <a:t>PAR</a:t>
                      </a:r>
                    </a:p>
                  </a:txBody>
                  <a:tcPr marL="0" marR="0" marT="49319" marB="49319"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2" pitchFamily="18" charset="2"/>
                        </a:rPr>
                        <a:t>PAR</a:t>
                      </a:r>
                    </a:p>
                  </a:txBody>
                  <a:tcPr marL="0" marR="0" marT="49319" marB="49319"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sz="800" u="none" strike="noStrike" cap="none" normalizeH="0" baseline="0" dirty="0" smtClean="0">
                          <a:ln>
                            <a:noFill/>
                          </a:ln>
                          <a:effectLst/>
                        </a:rPr>
                        <a:t>- Belle présentation.</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sz="800" u="none" strike="noStrike" cap="none" normalizeH="0" baseline="0" dirty="0" smtClean="0">
                          <a:ln>
                            <a:noFill/>
                          </a:ln>
                          <a:effectLst/>
                        </a:rPr>
                        <a:t>- Souplesse d’utilisation.</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31" marR="63031" marT="49319" marB="49319"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defRPr/>
                      </a:pPr>
                      <a:r>
                        <a:rPr kumimoji="0" lang="fr-FR" sz="800" u="none" strike="noStrike" kern="1200" cap="none" normalizeH="0" baseline="0" dirty="0" smtClean="0">
                          <a:ln>
                            <a:noFill/>
                          </a:ln>
                          <a:effectLst/>
                        </a:rPr>
                        <a:t> Risque de perte de pédoncule.</a:t>
                      </a:r>
                      <a:endParaRPr kumimoji="0" lang="fr-FR" sz="800" b="0" i="0" u="none" strike="noStrike" kern="1200"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31" marR="63031" marT="49319" marB="49319" anchor="ctr" horzOverflow="overflow"/>
                </a:tc>
              </a:tr>
              <a:tr h="701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u="none" strike="noStrike" cap="none" normalizeH="0" baseline="0" dirty="0" smtClean="0">
                          <a:ln>
                            <a:noFill/>
                          </a:ln>
                          <a:solidFill>
                            <a:schemeClr val="accent1">
                              <a:lumMod val="50000"/>
                            </a:schemeClr>
                          </a:solidFill>
                          <a:effectLst/>
                        </a:rPr>
                        <a:t> </a:t>
                      </a:r>
                      <a:r>
                        <a:rPr kumimoji="0" lang="fr-FR" sz="1000" b="1" u="none" strike="noStrike" cap="none" normalizeH="0" baseline="0" dirty="0" smtClean="0">
                          <a:ln>
                            <a:noFill/>
                          </a:ln>
                          <a:solidFill>
                            <a:schemeClr val="accent3"/>
                          </a:solidFill>
                          <a:effectLst/>
                        </a:rPr>
                        <a:t>SILVIO</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800" i="1" u="none" strike="noStrike" cap="none" normalizeH="0" baseline="0" dirty="0" smtClean="0">
                          <a:ln>
                            <a:noFill/>
                          </a:ln>
                          <a:effectLst/>
                        </a:rPr>
                        <a:t>(HM Clause)</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800" b="1" u="none" strike="noStrike" cap="none" normalizeH="0" baseline="0" dirty="0" smtClean="0">
                          <a:ln>
                            <a:noFill/>
                          </a:ln>
                          <a:effectLst/>
                        </a:rPr>
                        <a:t>HR : </a:t>
                      </a:r>
                      <a:r>
                        <a:rPr kumimoji="0" lang="fr-FR" sz="800" b="1" u="none" strike="noStrike" cap="none" normalizeH="0" baseline="0" dirty="0" err="1" smtClean="0">
                          <a:ln>
                            <a:noFill/>
                          </a:ln>
                          <a:effectLst/>
                        </a:rPr>
                        <a:t>Fom</a:t>
                      </a:r>
                      <a:r>
                        <a:rPr kumimoji="0" lang="fr-FR" sz="800" b="1" u="none" strike="noStrike" cap="none" normalizeH="0" baseline="0" dirty="0" smtClean="0">
                          <a:ln>
                            <a:noFill/>
                          </a:ln>
                          <a:effectLst/>
                        </a:rPr>
                        <a:t> 0, 1, 2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800" b="1" u="none" strike="noStrike" cap="none" normalizeH="0" baseline="0" dirty="0" smtClean="0">
                          <a:ln>
                            <a:noFill/>
                          </a:ln>
                          <a:effectLst/>
                        </a:rPr>
                        <a:t>IR : Px1, Px2, Px5,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800" b="1" u="none" strike="noStrike" cap="none" normalizeH="0" baseline="0" dirty="0" err="1" smtClean="0">
                          <a:ln>
                            <a:noFill/>
                          </a:ln>
                          <a:effectLst/>
                        </a:rPr>
                        <a:t>Gc</a:t>
                      </a:r>
                      <a:r>
                        <a:rPr kumimoji="0" lang="fr-FR" sz="800" b="1" u="none" strike="noStrike" cap="none" normalizeH="0" baseline="0" dirty="0" smtClean="0">
                          <a:ln>
                            <a:noFill/>
                          </a:ln>
                          <a:effectLst/>
                        </a:rPr>
                        <a:t>, Ag</a:t>
                      </a:r>
                      <a:endParaRPr kumimoji="0" lang="fr-FR" sz="800" b="1" i="0" u="none" strike="noStrike" cap="none" normalizeH="0" baseline="0" dirty="0" smtClean="0">
                        <a:ln>
                          <a:noFill/>
                        </a:ln>
                        <a:solidFill>
                          <a:schemeClr val="tx1"/>
                        </a:solidFill>
                        <a:effectLst/>
                        <a:latin typeface="Calibri" panose="020F0502020204030204" pitchFamily="34" charset="0"/>
                      </a:endParaRPr>
                    </a:p>
                  </a:txBody>
                  <a:tcPr marL="21006" marR="21006" marT="49308" marB="4930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Groupé</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16" marR="63016" marT="49308" marB="4930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pitchFamily="2" charset="2"/>
                      </a:endParaRPr>
                    </a:p>
                  </a:txBody>
                  <a:tcPr marL="63016" marR="63016" marT="49308" marB="4930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3" pitchFamily="18" charset="2"/>
                        </a:rPr>
                        <a:t></a:t>
                      </a:r>
                      <a:endParaRPr kumimoji="0" lang="fr-FR" sz="800" b="1" i="0" u="none" strike="noStrike" cap="all" spc="0" normalizeH="0" baseline="0" dirty="0" smtClean="0">
                        <a:ln w="9000" cmpd="sng">
                          <a:solidFill>
                            <a:schemeClr val="accent1">
                              <a:lumMod val="5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charset="0"/>
                        <a:cs typeface="Arial" charset="0"/>
                        <a:sym typeface="Wingdings 3" pitchFamily="18" charset="2"/>
                      </a:endParaRPr>
                    </a:p>
                  </a:txBody>
                  <a:tcPr marL="63016" marR="63016" marT="49308" marB="4930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latin typeface="+mn-lt"/>
                          <a:sym typeface="Wingdings 2" pitchFamily="18" charset="2"/>
                        </a:rPr>
                        <a:t>2</a:t>
                      </a:r>
                      <a:endParaRPr kumimoji="0" lang="fr-FR" sz="800" b="0" i="0" u="none" strike="noStrike" cap="none" normalizeH="0" baseline="0" dirty="0" smtClean="0">
                        <a:ln>
                          <a:noFill/>
                        </a:ln>
                        <a:solidFill>
                          <a:schemeClr val="tx1"/>
                        </a:solidFill>
                        <a:effectLst/>
                        <a:latin typeface="+mn-lt"/>
                        <a:ea typeface="Times New Roman" charset="0"/>
                        <a:cs typeface="Arial" charset="0"/>
                        <a:sym typeface="Wingdings 2" pitchFamily="18" charset="2"/>
                      </a:endParaRPr>
                    </a:p>
                  </a:txBody>
                  <a:tcPr marL="63016" marR="63016" marT="49308" marB="49308" anchor="ctr" horzOverflow="overflow">
                    <a:solidFill>
                      <a:srgbClr val="FF2D2D">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u="none" strike="noStrike" kern="1200" cap="none" normalizeH="0" baseline="0" dirty="0" smtClean="0">
                          <a:ln>
                            <a:noFill/>
                          </a:ln>
                          <a:solidFill>
                            <a:schemeClr val="dk1"/>
                          </a:solidFill>
                          <a:effectLst/>
                          <a:latin typeface="+mn-lt"/>
                          <a:ea typeface="+mn-ea"/>
                          <a:cs typeface="+mn-cs"/>
                          <a:sym typeface="Wingdings 2" pitchFamily="18" charset="2"/>
                        </a:rPr>
                        <a:t>1</a:t>
                      </a:r>
                    </a:p>
                  </a:txBody>
                  <a:tcPr marL="63016" marR="63016" marT="49308" marB="49308" anchor="ctr" horzOverflow="overflow">
                    <a:solidFill>
                      <a:srgbClr val="FF2D2D">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2" pitchFamily="18" charset="2"/>
                        </a:rPr>
                        <a:t>PAR</a:t>
                      </a:r>
                    </a:p>
                  </a:txBody>
                  <a:tcPr marL="0" marR="0" marT="49308" marB="4930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mn-lt"/>
                          <a:ea typeface="Times New Roman" charset="0"/>
                          <a:cs typeface="Arial" charset="0"/>
                          <a:sym typeface="Wingdings 2" pitchFamily="18" charset="2"/>
                        </a:rPr>
                        <a:t>NC</a:t>
                      </a:r>
                    </a:p>
                  </a:txBody>
                  <a:tcPr marL="0" marR="0" marT="49308" marB="49308"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800" u="none" strike="noStrike" kern="1200" cap="none" normalizeH="0" baseline="0" dirty="0" smtClean="0">
                          <a:ln>
                            <a:noFill/>
                          </a:ln>
                          <a:effectLst/>
                        </a:rPr>
                        <a:t> Présentation assez</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kern="1200" cap="none" normalizeH="0" baseline="0" dirty="0" smtClean="0">
                          <a:ln>
                            <a:noFill/>
                          </a:ln>
                          <a:effectLst/>
                        </a:rPr>
                        <a:t>  homogène.</a:t>
                      </a:r>
                      <a:endParaRPr kumimoji="0" lang="fr-FR" sz="800" b="0" i="0" u="none" strike="noStrike" kern="1200"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16" marR="63016" marT="49308" marB="49308"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800" u="none" strike="noStrike" cap="none" normalizeH="0" baseline="0" dirty="0" smtClean="0">
                          <a:ln>
                            <a:noFill/>
                          </a:ln>
                          <a:effectLst/>
                        </a:rPr>
                        <a:t> Présentation particulière peu</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  attractive (très écrit et peu</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  tranché).</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u="none" strike="noStrike" cap="none" normalizeH="0" baseline="0" dirty="0" smtClean="0">
                          <a:ln>
                            <a:noFill/>
                          </a:ln>
                          <a:effectLst/>
                        </a:rPr>
                        <a:t>- Sensibilité à la grille.</a:t>
                      </a:r>
                      <a:endParaRPr kumimoji="0" lang="fr-FR" sz="800" b="0" i="0" u="none" strike="noStrike" cap="none" normalizeH="0" baseline="0" dirty="0" smtClean="0">
                        <a:ln>
                          <a:noFill/>
                        </a:ln>
                        <a:solidFill>
                          <a:schemeClr val="tx1"/>
                        </a:solidFill>
                        <a:effectLst/>
                        <a:latin typeface="Calibri" panose="020F0502020204030204" pitchFamily="34" charset="0"/>
                        <a:ea typeface="Times New Roman" charset="0"/>
                        <a:cs typeface="Arial" charset="0"/>
                      </a:endParaRPr>
                    </a:p>
                  </a:txBody>
                  <a:tcPr marL="63016" marR="63016" marT="49308" marB="49308" anchor="ctr" horzOverflow="overflow"/>
                </a:tc>
              </a:tr>
            </a:tbl>
          </a:graphicData>
        </a:graphic>
      </p:graphicFrame>
      <p:sp>
        <p:nvSpPr>
          <p:cNvPr id="30" name="Rectangle 29"/>
          <p:cNvSpPr/>
          <p:nvPr/>
        </p:nvSpPr>
        <p:spPr>
          <a:xfrm>
            <a:off x="3852279" y="0"/>
            <a:ext cx="2808672" cy="468000"/>
          </a:xfrm>
          <a:prstGeom prst="rect">
            <a:avLst/>
          </a:prstGeom>
          <a:solidFill>
            <a:schemeClr val="accent1">
              <a:lumMod val="50000"/>
            </a:schemeClr>
          </a:solidFill>
          <a:ln w="6350"/>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grpSp>
        <p:nvGrpSpPr>
          <p:cNvPr id="10" name="Groupe 9"/>
          <p:cNvGrpSpPr/>
          <p:nvPr/>
        </p:nvGrpSpPr>
        <p:grpSpPr>
          <a:xfrm>
            <a:off x="1123965" y="5226436"/>
            <a:ext cx="5175826" cy="108000"/>
            <a:chOff x="1115112" y="5024369"/>
            <a:chExt cx="5175826" cy="108000"/>
          </a:xfrm>
        </p:grpSpPr>
        <p:sp>
          <p:nvSpPr>
            <p:cNvPr id="40" name="Rectangle 39"/>
            <p:cNvSpPr/>
            <p:nvPr/>
          </p:nvSpPr>
          <p:spPr>
            <a:xfrm>
              <a:off x="1115112" y="5024369"/>
              <a:ext cx="2052266" cy="108000"/>
            </a:xfrm>
            <a:prstGeom prst="rect">
              <a:avLst/>
            </a:prstGeom>
            <a:solidFill>
              <a:srgbClr val="FFFF9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182074" y="5024369"/>
              <a:ext cx="3108864" cy="108000"/>
            </a:xfrm>
            <a:prstGeom prst="rect">
              <a:avLst/>
            </a:prstGeom>
            <a:solidFill>
              <a:srgbClr val="94C6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1" name="AutoShape 21"/>
          <p:cNvSpPr>
            <a:spLocks noChangeArrowheads="1"/>
          </p:cNvSpPr>
          <p:nvPr/>
        </p:nvSpPr>
        <p:spPr bwMode="auto">
          <a:xfrm>
            <a:off x="4022511" y="90173"/>
            <a:ext cx="2448272" cy="431991"/>
          </a:xfrm>
          <a:prstGeom prst="roundRect">
            <a:avLst>
              <a:gd name="adj" fmla="val 0"/>
            </a:avLst>
          </a:prstGeom>
          <a:noFill/>
          <a:ln>
            <a:noFill/>
          </a:ln>
        </p:spPr>
        <p:txBody>
          <a:bodyPr lIns="0" tIns="0" rIns="0" bIns="0">
            <a:scene3d>
              <a:camera prst="orthographicFront"/>
              <a:lightRig rig="soft" dir="t">
                <a:rot lat="0" lon="0" rev="10800000"/>
              </a:lightRig>
            </a:scene3d>
            <a:sp3d>
              <a:bevelT w="27940" h="12700"/>
              <a:contourClr>
                <a:srgbClr val="DDDDDD"/>
              </a:contourClr>
            </a:sp3d>
          </a:bodyPr>
          <a:lstStyle>
            <a:lvl1pPr marL="342900" indent="-342900" eaLnBrk="0" hangingPunct="0">
              <a:defRPr>
                <a:solidFill>
                  <a:schemeClr val="tx1"/>
                </a:solidFill>
                <a:latin typeface="Arial" charset="0"/>
              </a:defRPr>
            </a:lvl1pPr>
            <a:lvl2pPr marL="2032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indent="0" algn="ctr" eaLnBrk="1" hangingPunct="1">
              <a:lnSpc>
                <a:spcPct val="85000"/>
              </a:lnSpc>
            </a:pPr>
            <a:r>
              <a:rPr lang="fr-FR" altLang="fr-FR" sz="2400" b="1" spc="150" dirty="0">
                <a:ln w="11430"/>
                <a:solidFill>
                  <a:srgbClr val="F8F8F8"/>
                </a:solidFill>
                <a:effectLst>
                  <a:outerShdw blurRad="25400" algn="tl" rotWithShape="0">
                    <a:srgbClr val="000000">
                      <a:alpha val="43000"/>
                    </a:srgbClr>
                  </a:outerShdw>
                </a:effectLst>
                <a:latin typeface="+mj-lt"/>
              </a:rPr>
              <a:t>Fruit écrit</a:t>
            </a:r>
          </a:p>
        </p:txBody>
      </p:sp>
      <p:grpSp>
        <p:nvGrpSpPr>
          <p:cNvPr id="11" name="Groupe 10"/>
          <p:cNvGrpSpPr/>
          <p:nvPr/>
        </p:nvGrpSpPr>
        <p:grpSpPr>
          <a:xfrm>
            <a:off x="1108392" y="4991236"/>
            <a:ext cx="5782996" cy="109750"/>
            <a:chOff x="1137528" y="4764926"/>
            <a:chExt cx="5782996" cy="109750"/>
          </a:xfrm>
        </p:grpSpPr>
        <p:sp>
          <p:nvSpPr>
            <p:cNvPr id="41" name="Rectangle 40"/>
            <p:cNvSpPr/>
            <p:nvPr/>
          </p:nvSpPr>
          <p:spPr>
            <a:xfrm>
              <a:off x="4163765" y="4764926"/>
              <a:ext cx="2756759" cy="96662"/>
            </a:xfrm>
            <a:prstGeom prst="rect">
              <a:avLst/>
            </a:prstGeom>
            <a:solidFill>
              <a:srgbClr val="FFFF9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41"/>
            <p:cNvSpPr/>
            <p:nvPr/>
          </p:nvSpPr>
          <p:spPr>
            <a:xfrm>
              <a:off x="1137528" y="4766676"/>
              <a:ext cx="3018294" cy="108000"/>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 name="Groupe 8"/>
          <p:cNvGrpSpPr/>
          <p:nvPr/>
        </p:nvGrpSpPr>
        <p:grpSpPr>
          <a:xfrm>
            <a:off x="1118656" y="5904950"/>
            <a:ext cx="2922040" cy="118608"/>
            <a:chOff x="1115112" y="5691937"/>
            <a:chExt cx="2922040" cy="118608"/>
          </a:xfrm>
        </p:grpSpPr>
        <p:sp>
          <p:nvSpPr>
            <p:cNvPr id="43" name="Rectangle 42"/>
            <p:cNvSpPr/>
            <p:nvPr/>
          </p:nvSpPr>
          <p:spPr>
            <a:xfrm>
              <a:off x="1115112" y="5691937"/>
              <a:ext cx="551224" cy="108000"/>
            </a:xfrm>
            <a:prstGeom prst="rect">
              <a:avLst/>
            </a:prstGeom>
            <a:solidFill>
              <a:srgbClr val="FF0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43"/>
            <p:cNvSpPr/>
            <p:nvPr/>
          </p:nvSpPr>
          <p:spPr>
            <a:xfrm>
              <a:off x="3101152" y="5702545"/>
              <a:ext cx="936000" cy="108000"/>
            </a:xfrm>
            <a:prstGeom prst="rect">
              <a:avLst/>
            </a:prstGeom>
            <a:solidFill>
              <a:srgbClr val="94C6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44"/>
            <p:cNvSpPr/>
            <p:nvPr/>
          </p:nvSpPr>
          <p:spPr>
            <a:xfrm>
              <a:off x="1700755" y="5702545"/>
              <a:ext cx="1368000" cy="108000"/>
            </a:xfrm>
            <a:prstGeom prst="rect">
              <a:avLst/>
            </a:prstGeom>
            <a:solidFill>
              <a:srgbClr val="FFFF9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 name="Groupe 11"/>
          <p:cNvGrpSpPr/>
          <p:nvPr/>
        </p:nvGrpSpPr>
        <p:grpSpPr>
          <a:xfrm>
            <a:off x="3297215" y="8615393"/>
            <a:ext cx="3636000" cy="1584000"/>
            <a:chOff x="3297215" y="8144648"/>
            <a:chExt cx="3636000" cy="1584000"/>
          </a:xfrm>
        </p:grpSpPr>
        <p:grpSp>
          <p:nvGrpSpPr>
            <p:cNvPr id="26" name="Groupe 25"/>
            <p:cNvGrpSpPr/>
            <p:nvPr/>
          </p:nvGrpSpPr>
          <p:grpSpPr>
            <a:xfrm>
              <a:off x="3297215" y="8144648"/>
              <a:ext cx="3636000" cy="1584000"/>
              <a:chOff x="2689225" y="8378824"/>
              <a:chExt cx="3711575" cy="1616076"/>
            </a:xfrm>
          </p:grpSpPr>
          <p:sp>
            <p:nvSpPr>
              <p:cNvPr id="27" name="AutoShape 488"/>
              <p:cNvSpPr>
                <a:spLocks noChangeArrowheads="1"/>
              </p:cNvSpPr>
              <p:nvPr/>
            </p:nvSpPr>
            <p:spPr bwMode="auto">
              <a:xfrm>
                <a:off x="2689225" y="8378824"/>
                <a:ext cx="3711575" cy="1616076"/>
              </a:xfrm>
              <a:prstGeom prst="roundRect">
                <a:avLst>
                  <a:gd name="adj" fmla="val 16667"/>
                </a:avLst>
              </a:prstGeom>
              <a:solidFill>
                <a:srgbClr val="FFFFFF"/>
              </a:solidFill>
              <a:ln w="9525">
                <a:solidFill>
                  <a:srgbClr val="000000"/>
                </a:solidFill>
                <a:round/>
                <a:headEnd/>
                <a:tailEnd/>
              </a:ln>
              <a:effectLst>
                <a:outerShdw dist="57238" dir="2021404" algn="ctr" rotWithShape="0">
                  <a:srgbClr val="000000"/>
                </a:outerShdw>
              </a:effectLst>
            </p:spPr>
            <p:txBody>
              <a:bodyPr lIns="97566" tIns="48783" rIns="97566" bIns="48783"/>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endParaRPr lang="fr-FR" altLang="fr-FR"/>
              </a:p>
            </p:txBody>
          </p:sp>
          <p:sp>
            <p:nvSpPr>
              <p:cNvPr id="28" name="ZoneTexte 27"/>
              <p:cNvSpPr txBox="1">
                <a:spLocks noChangeArrowheads="1"/>
              </p:cNvSpPr>
              <p:nvPr/>
            </p:nvSpPr>
            <p:spPr bwMode="auto">
              <a:xfrm>
                <a:off x="2784475" y="8439153"/>
                <a:ext cx="1868488" cy="206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566" tIns="48783" rIns="97566" bIns="4878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fr-FR" altLang="fr-FR" sz="700" b="1" cap="all" dirty="0">
                    <a:solidFill>
                      <a:srgbClr val="002060"/>
                    </a:solidFill>
                  </a:rPr>
                  <a:t>é</a:t>
                </a:r>
                <a:r>
                  <a:rPr lang="fr-FR" altLang="fr-FR" sz="700" b="1" dirty="0">
                    <a:solidFill>
                      <a:srgbClr val="002060"/>
                    </a:solidFill>
                  </a:rPr>
                  <a:t>dition et diffusion de cette fiche </a:t>
                </a:r>
              </a:p>
            </p:txBody>
          </p:sp>
          <p:sp>
            <p:nvSpPr>
              <p:cNvPr id="29" name="ZoneTexte 28"/>
              <p:cNvSpPr txBox="1">
                <a:spLocks noChangeArrowheads="1"/>
              </p:cNvSpPr>
              <p:nvPr/>
            </p:nvSpPr>
            <p:spPr bwMode="auto">
              <a:xfrm>
                <a:off x="2784475" y="9131242"/>
                <a:ext cx="2579688" cy="206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566" tIns="48783" rIns="97566" bIns="4878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fr-FR" altLang="fr-FR" sz="700" b="1" cap="all" dirty="0">
                    <a:solidFill>
                      <a:srgbClr val="006600"/>
                    </a:solidFill>
                  </a:rPr>
                  <a:t>R</a:t>
                </a:r>
                <a:r>
                  <a:rPr lang="fr-FR" altLang="fr-FR" sz="700" b="1" dirty="0">
                    <a:solidFill>
                      <a:srgbClr val="006600"/>
                    </a:solidFill>
                  </a:rPr>
                  <a:t>éalisation des </a:t>
                </a:r>
                <a:r>
                  <a:rPr lang="fr-FR" altLang="fr-FR" sz="700" b="1" dirty="0" smtClean="0">
                    <a:solidFill>
                      <a:srgbClr val="006600"/>
                    </a:solidFill>
                  </a:rPr>
                  <a:t>essais de l’ACPEL </a:t>
                </a:r>
                <a:r>
                  <a:rPr lang="fr-FR" altLang="fr-FR" sz="700" b="1" dirty="0">
                    <a:solidFill>
                      <a:srgbClr val="006600"/>
                    </a:solidFill>
                  </a:rPr>
                  <a:t>avec le soutien : </a:t>
                </a:r>
              </a:p>
            </p:txBody>
          </p:sp>
          <p:pic>
            <p:nvPicPr>
              <p:cNvPr id="32" name="Image 32"/>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186529" y="9477432"/>
                <a:ext cx="117157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10" descr="Résultat de recherche d'images pour &quot;logos département 17&quot;"/>
              <p:cNvPicPr>
                <a:picLocks noChangeAspect="1" noChangeArrowheads="1"/>
              </p:cNvPicPr>
              <p:nvPr/>
            </p:nvPicPr>
            <p:blipFill>
              <a:blip r:embed="rId11" cstate="print">
                <a:extLst>
                  <a:ext uri="{28A0092B-C50C-407E-A947-70E740481C1C}">
                    <a14:useLocalDpi xmlns:a14="http://schemas.microsoft.com/office/drawing/2010/main" val="0"/>
                  </a:ext>
                </a:extLst>
              </a:blip>
              <a:srcRect l="6593" t="25854" r="8525" b="18590"/>
              <a:stretch>
                <a:fillRect/>
              </a:stretch>
            </p:blipFill>
            <p:spPr bwMode="auto">
              <a:xfrm>
                <a:off x="2876351" y="9419161"/>
                <a:ext cx="12700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8" name="Picture 110" descr="Résultat de recherche d'images pour &quot;logos département 17&quot;"/>
            <p:cNvPicPr>
              <a:picLocks noChangeAspect="1" noChangeArrowheads="1"/>
            </p:cNvPicPr>
            <p:nvPr/>
          </p:nvPicPr>
          <p:blipFill>
            <a:blip r:embed="rId12">
              <a:extLst>
                <a:ext uri="{28A0092B-C50C-407E-A947-70E740481C1C}">
                  <a14:useLocalDpi xmlns:a14="http://schemas.microsoft.com/office/drawing/2010/main" val="0"/>
                </a:ext>
              </a:extLst>
            </a:blip>
            <a:srcRect l="6593" t="25854" r="8525" b="18590"/>
            <a:stretch>
              <a:fillRect/>
            </a:stretch>
          </p:blipFill>
          <p:spPr bwMode="auto">
            <a:xfrm>
              <a:off x="3845215" y="8423398"/>
              <a:ext cx="12700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640287" y="8227323"/>
              <a:ext cx="612000" cy="612000"/>
            </a:xfrm>
            <a:prstGeom prst="rect">
              <a:avLst/>
            </a:prstGeom>
          </p:spPr>
        </p:pic>
        <p:pic>
          <p:nvPicPr>
            <p:cNvPr id="39" name="Image 3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950615" y="9084280"/>
              <a:ext cx="612000" cy="612000"/>
            </a:xfrm>
            <a:prstGeom prst="rect">
              <a:avLst/>
            </a:prstGeom>
          </p:spPr>
        </p:pic>
      </p:grpSp>
    </p:spTree>
    <p:extLst>
      <p:ext uri="{BB962C8B-B14F-4D97-AF65-F5344CB8AC3E}">
        <p14:creationId xmlns:p14="http://schemas.microsoft.com/office/powerpoint/2010/main" val="716333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1601</TotalTime>
  <Words>1305</Words>
  <Application>Microsoft Office PowerPoint</Application>
  <PresentationFormat>Personnalisé</PresentationFormat>
  <Paragraphs>355</Paragraphs>
  <Slides>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vt:i4>
      </vt:variant>
    </vt:vector>
  </HeadingPairs>
  <TitlesOfParts>
    <vt:vector size="12" baseType="lpstr">
      <vt:lpstr>Arial</vt:lpstr>
      <vt:lpstr>Arial Black</vt:lpstr>
      <vt:lpstr>Calibri</vt:lpstr>
      <vt:lpstr>Century Gothic</vt:lpstr>
      <vt:lpstr>Times New Roman</vt:lpstr>
      <vt:lpstr>Wingdings</vt:lpstr>
      <vt:lpstr>Wingdings 2</vt:lpstr>
      <vt:lpstr>Wingdings 3</vt:lpstr>
      <vt:lpstr>Thème Office</vt:lpstr>
      <vt:lpstr>Les Variétés 2021 Type Charentais jaune Bassin de Production Centre-Ouest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Melon</dc:title>
  <dc:creator>Acpel</dc:creator>
  <cp:lastModifiedBy>Compte Microsoft</cp:lastModifiedBy>
  <cp:revision>180</cp:revision>
  <cp:lastPrinted>2020-10-20T09:13:47Z</cp:lastPrinted>
  <dcterms:created xsi:type="dcterms:W3CDTF">2018-10-18T14:07:08Z</dcterms:created>
  <dcterms:modified xsi:type="dcterms:W3CDTF">2020-11-02T14:04:51Z</dcterms:modified>
</cp:coreProperties>
</file>